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28"/>
  </p:notesMasterIdLst>
  <p:sldIdLst>
    <p:sldId id="436" r:id="rId2"/>
    <p:sldId id="258" r:id="rId3"/>
    <p:sldId id="259" r:id="rId4"/>
    <p:sldId id="260" r:id="rId5"/>
    <p:sldId id="262" r:id="rId6"/>
    <p:sldId id="261" r:id="rId7"/>
    <p:sldId id="263" r:id="rId8"/>
    <p:sldId id="264" r:id="rId9"/>
    <p:sldId id="265" r:id="rId10"/>
    <p:sldId id="266" r:id="rId11"/>
    <p:sldId id="267" r:id="rId12"/>
    <p:sldId id="268" r:id="rId13"/>
    <p:sldId id="269" r:id="rId14"/>
    <p:sldId id="425" r:id="rId15"/>
    <p:sldId id="270" r:id="rId16"/>
    <p:sldId id="491" r:id="rId17"/>
    <p:sldId id="272" r:id="rId18"/>
    <p:sldId id="273" r:id="rId19"/>
    <p:sldId id="492" r:id="rId20"/>
    <p:sldId id="274" r:id="rId21"/>
    <p:sldId id="275" r:id="rId22"/>
    <p:sldId id="276" r:id="rId23"/>
    <p:sldId id="277" r:id="rId24"/>
    <p:sldId id="278" r:id="rId25"/>
    <p:sldId id="426" r:id="rId26"/>
    <p:sldId id="279" r:id="rId27"/>
    <p:sldId id="479" r:id="rId28"/>
    <p:sldId id="493" r:id="rId29"/>
    <p:sldId id="280" r:id="rId30"/>
    <p:sldId id="516" r:id="rId31"/>
    <p:sldId id="283" r:id="rId32"/>
    <p:sldId id="284" r:id="rId33"/>
    <p:sldId id="457" r:id="rId34"/>
    <p:sldId id="286" r:id="rId35"/>
    <p:sldId id="287" r:id="rId36"/>
    <p:sldId id="288" r:id="rId37"/>
    <p:sldId id="289" r:id="rId38"/>
    <p:sldId id="375" r:id="rId39"/>
    <p:sldId id="290" r:id="rId40"/>
    <p:sldId id="459" r:id="rId41"/>
    <p:sldId id="293" r:id="rId42"/>
    <p:sldId id="494" r:id="rId43"/>
    <p:sldId id="515" r:id="rId44"/>
    <p:sldId id="292" r:id="rId45"/>
    <p:sldId id="296" r:id="rId46"/>
    <p:sldId id="501" r:id="rId47"/>
    <p:sldId id="495" r:id="rId48"/>
    <p:sldId id="485" r:id="rId49"/>
    <p:sldId id="487" r:id="rId50"/>
    <p:sldId id="500" r:id="rId51"/>
    <p:sldId id="300" r:id="rId52"/>
    <p:sldId id="408" r:id="rId53"/>
    <p:sldId id="302" r:id="rId54"/>
    <p:sldId id="409" r:id="rId55"/>
    <p:sldId id="307" r:id="rId56"/>
    <p:sldId id="308" r:id="rId57"/>
    <p:sldId id="313" r:id="rId58"/>
    <p:sldId id="393" r:id="rId59"/>
    <p:sldId id="399" r:id="rId60"/>
    <p:sldId id="488" r:id="rId61"/>
    <p:sldId id="503" r:id="rId62"/>
    <p:sldId id="317" r:id="rId63"/>
    <p:sldId id="502" r:id="rId64"/>
    <p:sldId id="376" r:id="rId65"/>
    <p:sldId id="318" r:id="rId66"/>
    <p:sldId id="321" r:id="rId67"/>
    <p:sldId id="322" r:id="rId68"/>
    <p:sldId id="325" r:id="rId69"/>
    <p:sldId id="326" r:id="rId70"/>
    <p:sldId id="504" r:id="rId71"/>
    <p:sldId id="327" r:id="rId72"/>
    <p:sldId id="328" r:id="rId73"/>
    <p:sldId id="415" r:id="rId74"/>
    <p:sldId id="330" r:id="rId75"/>
    <p:sldId id="506" r:id="rId76"/>
    <p:sldId id="489" r:id="rId77"/>
    <p:sldId id="332" r:id="rId78"/>
    <p:sldId id="507" r:id="rId79"/>
    <p:sldId id="508" r:id="rId80"/>
    <p:sldId id="509" r:id="rId81"/>
    <p:sldId id="333" r:id="rId82"/>
    <p:sldId id="336" r:id="rId83"/>
    <p:sldId id="510" r:id="rId84"/>
    <p:sldId id="499" r:id="rId85"/>
    <p:sldId id="490" r:id="rId86"/>
    <p:sldId id="338" r:id="rId87"/>
    <p:sldId id="339" r:id="rId88"/>
    <p:sldId id="340" r:id="rId89"/>
    <p:sldId id="511" r:id="rId90"/>
    <p:sldId id="345" r:id="rId91"/>
    <p:sldId id="512" r:id="rId92"/>
    <p:sldId id="346" r:id="rId93"/>
    <p:sldId id="438" r:id="rId94"/>
    <p:sldId id="418" r:id="rId95"/>
    <p:sldId id="419" r:id="rId96"/>
    <p:sldId id="420" r:id="rId97"/>
    <p:sldId id="348" r:id="rId98"/>
    <p:sldId id="349" r:id="rId99"/>
    <p:sldId id="350" r:id="rId100"/>
    <p:sldId id="514" r:id="rId101"/>
    <p:sldId id="352" r:id="rId102"/>
    <p:sldId id="417" r:id="rId103"/>
    <p:sldId id="354" r:id="rId104"/>
    <p:sldId id="355" r:id="rId105"/>
    <p:sldId id="379" r:id="rId106"/>
    <p:sldId id="357" r:id="rId107"/>
    <p:sldId id="358" r:id="rId108"/>
    <p:sldId id="380" r:id="rId109"/>
    <p:sldId id="383" r:id="rId110"/>
    <p:sldId id="360" r:id="rId111"/>
    <p:sldId id="385" r:id="rId112"/>
    <p:sldId id="387" r:id="rId113"/>
    <p:sldId id="363" r:id="rId114"/>
    <p:sldId id="364" r:id="rId115"/>
    <p:sldId id="365" r:id="rId116"/>
    <p:sldId id="366" r:id="rId117"/>
    <p:sldId id="496" r:id="rId118"/>
    <p:sldId id="447" r:id="rId119"/>
    <p:sldId id="451" r:id="rId120"/>
    <p:sldId id="367" r:id="rId121"/>
    <p:sldId id="497" r:id="rId122"/>
    <p:sldId id="498" r:id="rId123"/>
    <p:sldId id="513" r:id="rId124"/>
    <p:sldId id="371" r:id="rId125"/>
    <p:sldId id="372" r:id="rId126"/>
    <p:sldId id="373" r:id="rId12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33FF"/>
    <a:srgbClr val="FFFF00"/>
    <a:srgbClr val="008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autoAdjust="0"/>
    <p:restoredTop sz="96029" autoAdjust="0"/>
  </p:normalViewPr>
  <p:slideViewPr>
    <p:cSldViewPr>
      <p:cViewPr varScale="1">
        <p:scale>
          <a:sx n="113" d="100"/>
          <a:sy n="113" d="100"/>
        </p:scale>
        <p:origin x="1600" y="17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varScale="1">
      <p:scale>
        <a:sx n="1" d="1"/>
        <a:sy n="1" d="1"/>
      </p:scale>
      <p:origin x="0" y="-419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_rels/viewProps.xml.rels><?xml version="1.0" encoding="UTF-8" standalone="yes"?>
<Relationships xmlns="http://schemas.openxmlformats.org/package/2006/relationships"><Relationship Id="rId3" Type="http://schemas.openxmlformats.org/officeDocument/2006/relationships/slide" Target="slides/slide56.xml"/><Relationship Id="rId7" Type="http://schemas.openxmlformats.org/officeDocument/2006/relationships/slide" Target="slides/slide126.xml"/><Relationship Id="rId2" Type="http://schemas.openxmlformats.org/officeDocument/2006/relationships/slide" Target="slides/slide44.xml"/><Relationship Id="rId1" Type="http://schemas.openxmlformats.org/officeDocument/2006/relationships/slide" Target="slides/slide13.xml"/><Relationship Id="rId6" Type="http://schemas.openxmlformats.org/officeDocument/2006/relationships/slide" Target="slides/slide125.xml"/><Relationship Id="rId5" Type="http://schemas.openxmlformats.org/officeDocument/2006/relationships/slide" Target="slides/slide67.xml"/><Relationship Id="rId4"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a:ea typeface="宋体" pitchFamily="2" charset="-122"/>
              </a:defRPr>
            </a:lvl1pPr>
          </a:lstStyle>
          <a:p>
            <a:pPr>
              <a:defRPr/>
            </a:pPr>
            <a:endParaRPr lang="en-US" altLang="zh-CN" dirty="0"/>
          </a:p>
        </p:txBody>
      </p:sp>
      <p:sp>
        <p:nvSpPr>
          <p:cNvPr id="1392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ea typeface="宋体" pitchFamily="2" charset="-122"/>
              </a:defRPr>
            </a:lvl1pPr>
          </a:lstStyle>
          <a:p>
            <a:pPr>
              <a:defRPr/>
            </a:pPr>
            <a:endParaRPr lang="en-US" altLang="zh-CN" dirty="0"/>
          </a:p>
        </p:txBody>
      </p:sp>
      <p:sp>
        <p:nvSpPr>
          <p:cNvPr id="1259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392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392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a:ea typeface="宋体" pitchFamily="2" charset="-122"/>
              </a:defRPr>
            </a:lvl1pPr>
          </a:lstStyle>
          <a:p>
            <a:pPr>
              <a:defRPr/>
            </a:pPr>
            <a:endParaRPr lang="en-US" altLang="zh-CN" dirty="0"/>
          </a:p>
        </p:txBody>
      </p:sp>
      <p:sp>
        <p:nvSpPr>
          <p:cNvPr id="1392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ea typeface="宋体" pitchFamily="2" charset="-122"/>
              </a:defRPr>
            </a:lvl1pPr>
          </a:lstStyle>
          <a:p>
            <a:pPr>
              <a:defRPr/>
            </a:pPr>
            <a:fld id="{AAA74337-794F-49CB-8E9D-79B90E71D14F}"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63A93FB1-10AB-4E4D-94A5-2EAD73851186}" type="slidenum">
              <a:rPr lang="en-US" altLang="zh-CN" smtClean="0"/>
              <a:pPr/>
              <a:t>16</a:t>
            </a:fld>
            <a:endParaRPr lang="en-US" altLang="zh-CN" dirty="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r>
              <a:rPr lang="en-US" altLang="zh-CN" b="1" dirty="0">
                <a:latin typeface="Arial" charset="0"/>
              </a:rPr>
              <a:t>TABLE 27-1 Incorporation of Amino Acids into Polypeptides in Response to Random Polymers of RNA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218B1A44-8B71-42C5-9CC1-8E3DAB65670A}" type="slidenum">
              <a:rPr lang="en-US" altLang="zh-CN" smtClean="0"/>
              <a:pPr/>
              <a:t>47</a:t>
            </a:fld>
            <a:endParaRPr lang="en-US" altLang="zh-CN" dirty="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r>
              <a:rPr lang="en-US" altLang="zh-CN" b="1" dirty="0">
                <a:latin typeface="Arial" charset="0"/>
              </a:rPr>
              <a:t>TABLE 27-6 RNA and Protein Components of the </a:t>
            </a:r>
            <a:r>
              <a:rPr lang="en-US" altLang="zh-CN" b="1" i="1" dirty="0">
                <a:latin typeface="Arial" charset="0"/>
              </a:rPr>
              <a:t>E. coli</a:t>
            </a:r>
            <a:r>
              <a:rPr lang="en-US" altLang="zh-CN" b="1" dirty="0">
                <a:latin typeface="Arial" charset="0"/>
              </a:rPr>
              <a:t> Ribosome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800366CF-D138-46A6-A3E5-0D392AA0CC44}" type="slidenum">
              <a:rPr lang="en-US" altLang="zh-CN" smtClean="0"/>
              <a:pPr/>
              <a:t>48</a:t>
            </a:fld>
            <a:endParaRPr lang="en-US" altLang="zh-CN" dirty="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r>
              <a:rPr lang="en-US" altLang="zh-CN" b="1" dirty="0">
                <a:latin typeface="Arial" charset="0"/>
              </a:rPr>
              <a:t>FIGURE 27-13a The bacterial ribosome.</a:t>
            </a:r>
            <a:r>
              <a:rPr lang="en-US" altLang="zh-CN" dirty="0">
                <a:latin typeface="Arial" charset="0"/>
              </a:rPr>
              <a:t> Our understanding of ribosome structure has been greatly enhanced by multiple high-resolution images of the bacterial ribosome and its subunits, contributed by several research groups. A sampling is presented here. (a) The 50S and 30S bacterial subunits, split apart to visualize the surfaces that interact in the active ribosome. The structure on the left is the 50S subunit (derived from PDB ID 2OW8, 1VSA, and 1GIX), with tRNAs (displayed as green backbone structures) bound to sites E, P, and A, described later in the text; the tRNA anticodons are in red. Proteins appear as blue wormlike structures representing the peptide backbone; the rRNA as a gray rendering of the surface features. The structure on the right is the 30S subunit (derived from PDB ID 2OW8). Protein backbones are brown wormlike structures and the rRNA is a lighter tan surface rendering. The part of the mRNA that interacts with the tRNA anticodons is shown in red. The rest of the mRNA (not shown) winds through grooves or channels on the 30S subunit surface.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78B1A894-EF05-4A09-9563-06E6F52DE906}" type="slidenum">
              <a:rPr lang="en-US" altLang="zh-CN" smtClean="0"/>
              <a:pPr/>
              <a:t>49</a:t>
            </a:fld>
            <a:endParaRPr lang="en-US" altLang="zh-CN" dirty="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pPr eaLnBrk="1" hangingPunct="1"/>
            <a:r>
              <a:rPr lang="en-US" altLang="zh-CN" b="1" dirty="0">
                <a:latin typeface="Arial" charset="0"/>
              </a:rPr>
              <a:t>FIGURE 27-13c The bacterial ribosome.</a:t>
            </a:r>
            <a:r>
              <a:rPr lang="en-US" altLang="zh-CN" dirty="0">
                <a:latin typeface="Arial" charset="0"/>
              </a:rPr>
              <a:t> (c) A pair of ribosome images in the same orientation as in (b), but with all components shown as surface renderings to emphasize the mass of the entire structure. In the structure on the right, the tRNAs have been omitted to give a better sense of the cleft where protein synthesis occurs.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26858-7F2C-4D2A-B5BF-874517DA85FE}" type="slidenum">
              <a:rPr lang="en-US" altLang="zh-CN"/>
              <a:pPr/>
              <a:t>50</a:t>
            </a:fld>
            <a:endParaRPr lang="en-US" altLang="zh-CN" dirty="0"/>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D1F8AE0B-4A25-4453-B169-FDE07CA45998}" type="slidenum">
              <a:rPr lang="en-US" altLang="zh-CN" smtClean="0"/>
              <a:pPr/>
              <a:t>52</a:t>
            </a:fld>
            <a:endParaRPr lang="en-US" altLang="zh-CN" dirty="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E8D03A61-EC50-43FA-AEAA-E55305C1A779}" type="slidenum">
              <a:rPr lang="en-US" altLang="zh-CN" smtClean="0"/>
              <a:pPr/>
              <a:t>54</a:t>
            </a:fld>
            <a:endParaRPr lang="en-US" altLang="zh-CN" dirty="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2AAD302F-76E0-4C8A-A6FA-98442C439E8C}" type="slidenum">
              <a:rPr lang="en-US" altLang="zh-CN" smtClean="0"/>
              <a:pPr/>
              <a:t>58</a:t>
            </a:fld>
            <a:endParaRPr lang="en-US" altLang="zh-CN" dirty="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E503CBF0-ED0A-4C23-A854-365CF96CAC8E}" type="slidenum">
              <a:rPr lang="en-US" altLang="zh-CN" smtClean="0"/>
              <a:pPr/>
              <a:t>60</a:t>
            </a:fld>
            <a:endParaRPr lang="en-US" altLang="zh-CN" dirty="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r>
              <a:rPr lang="en-US" altLang="zh-CN" b="1" dirty="0">
                <a:latin typeface="Arial" charset="0"/>
              </a:rPr>
              <a:t>TABLE 27-7 The Two Classes of Aminoacyl-tRNA Synthetases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9F071-1F06-4F63-B1E9-7BBEFC064A8F}" type="slidenum">
              <a:rPr lang="en-US" altLang="zh-CN"/>
              <a:pPr/>
              <a:t>61</a:t>
            </a:fld>
            <a:endParaRPr lang="en-US" altLang="zh-CN" dirty="0"/>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3C6337-842E-45A1-9F71-79925D0A90D3}" type="slidenum">
              <a:rPr lang="en-US" altLang="zh-CN"/>
              <a:pPr/>
              <a:t>63</a:t>
            </a:fld>
            <a:endParaRPr lang="en-US" altLang="zh-CN" dirty="0"/>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53FC3B4C-E1BD-4606-818C-106C6FB50C2A}" type="slidenum">
              <a:rPr lang="en-US" altLang="zh-CN" smtClean="0"/>
              <a:pPr/>
              <a:t>19</a:t>
            </a:fld>
            <a:endParaRPr lang="en-US" altLang="zh-CN" dirty="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r>
              <a:rPr lang="en-US" altLang="zh-CN" b="1" dirty="0">
                <a:latin typeface="Arial" charset="0"/>
              </a:rPr>
              <a:t>TABLE 27-2 Trinucleotides That Induce Specific Binding of Aminoacyl-tRNAs to Ribosomes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CC86C74B-6E3C-4EFB-BCB5-79F2854E2BB5}" type="slidenum">
              <a:rPr lang="en-US" altLang="zh-CN" smtClean="0"/>
              <a:pPr/>
              <a:t>64</a:t>
            </a:fld>
            <a:endParaRPr lang="en-US" altLang="zh-CN" dirty="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507911-A221-4EA9-AC99-4534E28AF397}" type="slidenum">
              <a:rPr lang="en-US" altLang="zh-CN"/>
              <a:pPr/>
              <a:t>70</a:t>
            </a:fld>
            <a:endParaRPr lang="en-US" altLang="zh-CN" dirty="0"/>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CE1A6604-AC81-4361-A1A2-D11351ABF6AB}" type="slidenum">
              <a:rPr lang="en-US" altLang="zh-CN" smtClean="0"/>
              <a:pPr/>
              <a:t>75</a:t>
            </a:fld>
            <a:endParaRPr lang="en-US" altLang="zh-CN" dirty="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3557EF8C-51B4-4085-9E2D-CCE0A9D5BDC6}" type="slidenum">
              <a:rPr lang="en-US" altLang="zh-CN" smtClean="0"/>
              <a:pPr/>
              <a:t>76</a:t>
            </a:fld>
            <a:endParaRPr lang="en-US" altLang="zh-CN" dirty="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r>
              <a:rPr lang="en-US" altLang="zh-CN" b="1" dirty="0">
                <a:latin typeface="Arial" charset="0"/>
              </a:rPr>
              <a:t>TABLE 27-8 Protein Factors Required for Initiation of Translation in Bacterial and Eukaryotic Cells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858A7B82-C374-49FF-AB81-CCF90E759D5E}" type="slidenum">
              <a:rPr lang="en-US" altLang="zh-CN" smtClean="0"/>
              <a:pPr/>
              <a:t>78</a:t>
            </a:fld>
            <a:endParaRPr lang="en-US" altLang="zh-CN" dirty="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CE2D0C83-0500-4B66-B318-237377E7F2D8}" type="slidenum">
              <a:rPr lang="en-US" altLang="zh-CN" smtClean="0"/>
              <a:pPr/>
              <a:t>80</a:t>
            </a:fld>
            <a:endParaRPr lang="en-US" altLang="zh-CN"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DC3B4012-806B-473C-8078-B04BFBB46D7A}" type="slidenum">
              <a:rPr lang="en-US" altLang="zh-CN" smtClean="0"/>
              <a:pPr/>
              <a:t>83</a:t>
            </a:fld>
            <a:endParaRPr lang="en-US" altLang="zh-CN"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67F1FB-9900-4935-98E5-E465AC16AD69}" type="slidenum">
              <a:rPr lang="en-US" altLang="zh-CN"/>
              <a:pPr/>
              <a:t>84</a:t>
            </a:fld>
            <a:endParaRPr lang="en-US" altLang="zh-CN" dirty="0"/>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5007D94C-7394-40A1-84C0-5BD2118C42CD}" type="slidenum">
              <a:rPr lang="en-US" altLang="zh-CN" smtClean="0"/>
              <a:pPr/>
              <a:t>85</a:t>
            </a:fld>
            <a:endParaRPr lang="en-US" altLang="zh-CN" dirty="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pPr eaLnBrk="1" hangingPunct="1"/>
            <a:r>
              <a:rPr lang="en-US" altLang="zh-CN" b="1" dirty="0">
                <a:latin typeface="Arial" charset="0"/>
              </a:rPr>
              <a:t>TABLE 27-5 Components Required for the Five Major Stages of Protein Synthesis in </a:t>
            </a:r>
            <a:r>
              <a:rPr lang="en-US" altLang="zh-CN" b="1" i="1" dirty="0">
                <a:latin typeface="Arial" charset="0"/>
              </a:rPr>
              <a:t>E. coli</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16A0CD-B4BF-4CAB-AB6A-33B5A99181C5}" type="slidenum">
              <a:rPr lang="en-US" altLang="zh-CN"/>
              <a:pPr/>
              <a:t>89</a:t>
            </a:fld>
            <a:endParaRPr lang="en-US" altLang="zh-CN" dirty="0"/>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7522F92-9637-41F8-87A4-27739991AD19}" type="slidenum">
              <a:rPr lang="en-US" altLang="zh-CN" smtClean="0"/>
              <a:pPr/>
              <a:t>25</a:t>
            </a:fld>
            <a:endParaRPr lang="en-US" altLang="zh-CN" dirty="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19515C-7692-4A8F-B768-759166B4695E}" type="slidenum">
              <a:rPr lang="en-US" altLang="zh-CN"/>
              <a:pPr/>
              <a:t>91</a:t>
            </a:fld>
            <a:endParaRPr lang="en-US" altLang="zh-CN" dirty="0"/>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100</a:t>
            </a:fld>
            <a:endParaRPr lang="zh-CN" altLang="en-US"/>
          </a:p>
        </p:txBody>
      </p:sp>
    </p:spTree>
    <p:extLst>
      <p:ext uri="{BB962C8B-B14F-4D97-AF65-F5344CB8AC3E}">
        <p14:creationId xmlns:p14="http://schemas.microsoft.com/office/powerpoint/2010/main" val="2133450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1AEB73B9-58C0-4089-B19B-B60C60C7E5CF}" type="slidenum">
              <a:rPr lang="en-US" altLang="zh-CN" smtClean="0"/>
              <a:pPr/>
              <a:t>102</a:t>
            </a:fld>
            <a:endParaRPr lang="en-US" altLang="zh-CN" dirty="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9AF079D5-5506-48BF-BFD3-367100BA7926}" type="slidenum">
              <a:rPr lang="en-US" altLang="zh-CN" smtClean="0"/>
              <a:pPr/>
              <a:t>105</a:t>
            </a:fld>
            <a:endParaRPr lang="en-US" altLang="zh-CN" dirty="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9F305C43-A137-4AC9-9F4F-EBD0A2AAF3DE}" type="slidenum">
              <a:rPr lang="en-US" altLang="zh-CN" smtClean="0"/>
              <a:pPr/>
              <a:t>108</a:t>
            </a:fld>
            <a:endParaRPr lang="en-US" altLang="zh-CN" dirty="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6FC4F710-8431-4106-ACC6-F562D77BA576}" type="slidenum">
              <a:rPr lang="en-US" altLang="zh-CN" smtClean="0"/>
              <a:pPr/>
              <a:t>109</a:t>
            </a:fld>
            <a:endParaRPr lang="en-US" altLang="zh-CN" dirty="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10614594-9D99-4DA5-8D0F-2397F1C41CDC}" type="slidenum">
              <a:rPr lang="en-US" altLang="zh-CN" smtClean="0"/>
              <a:pPr/>
              <a:t>111</a:t>
            </a:fld>
            <a:endParaRPr lang="en-US" altLang="zh-CN" dirty="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3B2470C1-9134-4FB4-9CF3-018BA7F0A5FB}" type="slidenum">
              <a:rPr lang="en-US" altLang="zh-CN" smtClean="0"/>
              <a:pPr/>
              <a:t>112</a:t>
            </a:fld>
            <a:endParaRPr lang="en-US" altLang="zh-CN" dirty="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1C162A23-9830-4930-A0F9-C877C7949DD6}" type="slidenum">
              <a:rPr lang="en-US" altLang="zh-CN" smtClean="0"/>
              <a:pPr/>
              <a:t>117</a:t>
            </a:fld>
            <a:endParaRPr lang="en-US" altLang="zh-CN" dirty="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pPr eaLnBrk="1" hangingPunct="1"/>
            <a:r>
              <a:rPr lang="en-US" altLang="zh-CN" b="1" dirty="0">
                <a:latin typeface="Arial" charset="0"/>
              </a:rPr>
              <a:t>TABLE 27-9 Relationship between Protein Half-Life and Amino-Terminal Amino Acid Residue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679950-9CC8-4437-BFA6-3F564FFD3121}" type="slidenum">
              <a:rPr lang="en-US" altLang="zh-CN" smtClean="0"/>
              <a:pPr/>
              <a:t>27</a:t>
            </a:fld>
            <a:endParaRPr lang="en-US" altLang="zh-CN" dirty="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16D8025F-4542-43F9-BACE-776D20A01EBF}" type="slidenum">
              <a:rPr lang="en-US" altLang="zh-CN" smtClean="0"/>
              <a:pPr/>
              <a:t>28</a:t>
            </a:fld>
            <a:endParaRPr lang="en-US" altLang="zh-CN" dirty="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r>
              <a:rPr lang="en-US" altLang="zh-CN" b="1" dirty="0">
                <a:latin typeface="Arial" charset="0"/>
              </a:rPr>
              <a:t>TABLE 27-3 Degeneracy of the Genetic Code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30</a:t>
            </a:fld>
            <a:endParaRPr lang="zh-CN" altLang="en-US"/>
          </a:p>
        </p:txBody>
      </p:sp>
    </p:spTree>
    <p:extLst>
      <p:ext uri="{BB962C8B-B14F-4D97-AF65-F5344CB8AC3E}">
        <p14:creationId xmlns:p14="http://schemas.microsoft.com/office/powerpoint/2010/main" val="3542273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3610B2EA-EE10-42DF-8E0F-A89D90B7B2F2}" type="slidenum">
              <a:rPr lang="en-US" altLang="zh-CN" smtClean="0"/>
              <a:pPr/>
              <a:t>42</a:t>
            </a:fld>
            <a:endParaRPr lang="en-US" altLang="zh-CN" dirty="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altLang="zh-CN" b="1" dirty="0">
                <a:latin typeface="Arial" charset="0"/>
              </a:rPr>
              <a:t>TABLE 27-4 How the Wobble Base of the Anticodon Determines the Number of Codons a tRNA Can Recognize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43</a:t>
            </a:fld>
            <a:endParaRPr lang="zh-CN" altLang="en-US"/>
          </a:p>
        </p:txBody>
      </p:sp>
    </p:spTree>
    <p:extLst>
      <p:ext uri="{BB962C8B-B14F-4D97-AF65-F5344CB8AC3E}">
        <p14:creationId xmlns:p14="http://schemas.microsoft.com/office/powerpoint/2010/main" val="1800909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6F0354-4DCC-4E26-BB9E-C0E9CCECBC56}" type="slidenum">
              <a:rPr lang="en-US" altLang="zh-CN"/>
              <a:pPr/>
              <a:t>46</a:t>
            </a:fld>
            <a:endParaRPr lang="en-US" altLang="zh-CN" dirty="0"/>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E7410892-876C-4B8C-B032-E7BA8B276993}"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FA3D2260-20AB-41ED-9162-FC68CAB9B333}"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2AEC6D9B-EE76-42DE-B46C-6884AFBD2D8C}" type="slidenum">
              <a:rPr lang="en-US" altLang="zh-CN"/>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3629DD14-7283-4280-B697-CA5DCE45E4DC}"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9A138C5B-ED23-4F53-B365-E6956F8F70D4}"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14516F3E-841C-4765-BCD1-CF7B84C7F986}"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A2967D7E-01E5-48D0-9CF3-B2B9C859AED5}"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CE4E8FC9-9EB7-477D-90FC-6CC0E1C583E5}"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CE7E5DE5-3B71-4B44-9B65-DD55060D5D2B}"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04D73F2E-808A-486E-B7A4-E69A8DA69F3D}"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AE8C457B-78F3-4888-85C8-CA9D8ABE5856}"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B84A7FF2-6518-42AB-A019-D5E257F6BAD8}"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4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ea typeface="宋体" pitchFamily="2" charset="-122"/>
              </a:defRPr>
            </a:lvl1pPr>
          </a:lstStyle>
          <a:p>
            <a:pPr>
              <a:defRPr/>
            </a:pPr>
            <a:endParaRPr lang="en-US" altLang="zh-CN" dirty="0"/>
          </a:p>
        </p:txBody>
      </p:sp>
      <p:sp>
        <p:nvSpPr>
          <p:cNvPr id="134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pitchFamily="2" charset="-122"/>
              </a:defRPr>
            </a:lvl1pPr>
          </a:lstStyle>
          <a:p>
            <a:pPr>
              <a:defRPr/>
            </a:pPr>
            <a:endParaRPr lang="en-US" altLang="zh-CN" dirty="0"/>
          </a:p>
        </p:txBody>
      </p:sp>
      <p:sp>
        <p:nvSpPr>
          <p:cNvPr id="134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ea typeface="宋体" pitchFamily="2" charset="-122"/>
              </a:defRPr>
            </a:lvl1pPr>
          </a:lstStyle>
          <a:p>
            <a:pPr>
              <a:defRPr/>
            </a:pPr>
            <a:fld id="{A2BDE8D4-505C-495E-A1F3-6EC986DE5862}"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19.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11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333375"/>
            <a:ext cx="9144000" cy="1143000"/>
          </a:xfrm>
        </p:spPr>
        <p:txBody>
          <a:bodyPr/>
          <a:lstStyle/>
          <a:p>
            <a:pPr eaLnBrk="1" hangingPunct="1"/>
            <a:r>
              <a:rPr lang="en-US" altLang="zh-CN" sz="6000" b="1" dirty="0">
                <a:solidFill>
                  <a:srgbClr val="3333FF"/>
                </a:solidFill>
                <a:latin typeface="Times New Roman" pitchFamily="18" charset="0"/>
              </a:rPr>
              <a:t>Chapter 27  </a:t>
            </a:r>
            <a:br>
              <a:rPr lang="en-US" altLang="zh-CN" sz="6000" b="1" dirty="0">
                <a:solidFill>
                  <a:srgbClr val="3333FF"/>
                </a:solidFill>
                <a:latin typeface="Times New Roman" pitchFamily="18" charset="0"/>
              </a:rPr>
            </a:br>
            <a:r>
              <a:rPr lang="en-US" altLang="zh-CN" sz="6000" b="1" dirty="0">
                <a:solidFill>
                  <a:srgbClr val="3333FF"/>
                </a:solidFill>
                <a:latin typeface="Times New Roman" pitchFamily="18" charset="0"/>
              </a:rPr>
              <a:t>Protein Metabolism</a:t>
            </a:r>
          </a:p>
        </p:txBody>
      </p:sp>
      <p:sp>
        <p:nvSpPr>
          <p:cNvPr id="2051" name="Rectangle 3"/>
          <p:cNvSpPr>
            <a:spLocks noGrp="1" noChangeArrowheads="1"/>
          </p:cNvSpPr>
          <p:nvPr>
            <p:ph type="subTitle" idx="1"/>
          </p:nvPr>
        </p:nvSpPr>
        <p:spPr>
          <a:xfrm>
            <a:off x="203994" y="1916832"/>
            <a:ext cx="8736012" cy="5162550"/>
          </a:xfrm>
        </p:spPr>
        <p:txBody>
          <a:bodyPr/>
          <a:lstStyle/>
          <a:p>
            <a:pPr algn="l" eaLnBrk="1" hangingPunct="1"/>
            <a:r>
              <a:rPr lang="en-US" altLang="zh-CN" sz="3600" b="1" dirty="0">
                <a:latin typeface="Times New Roman" pitchFamily="18" charset="0"/>
              </a:rPr>
              <a:t>1. A brief history of understanding protein 	metabolism</a:t>
            </a:r>
          </a:p>
          <a:p>
            <a:pPr algn="l" eaLnBrk="1" hangingPunct="1"/>
            <a:r>
              <a:rPr lang="en-US" altLang="zh-CN" sz="3600" b="1" dirty="0">
                <a:latin typeface="Times New Roman" pitchFamily="18" charset="0"/>
              </a:rPr>
              <a:t>2. The studies leading to the deciphering of 	the genetic codes</a:t>
            </a:r>
          </a:p>
          <a:p>
            <a:pPr algn="l" eaLnBrk="1" hangingPunct="1"/>
            <a:r>
              <a:rPr lang="en-US" altLang="zh-CN" sz="3600" b="1" dirty="0">
                <a:latin typeface="Times New Roman" pitchFamily="18" charset="0"/>
              </a:rPr>
              <a:t>3. The pathway leading to the synthesis of 	a functional protein</a:t>
            </a:r>
          </a:p>
          <a:p>
            <a:pPr algn="l" eaLnBrk="1" hangingPunct="1"/>
            <a:r>
              <a:rPr lang="en-US" altLang="zh-CN" sz="3600" b="1" dirty="0">
                <a:latin typeface="Times New Roman" pitchFamily="18" charset="0"/>
              </a:rPr>
              <a:t>4. Current understanding on protein 	targeting and degradation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ChangeArrowheads="1"/>
          </p:cNvSpPr>
          <p:nvPr/>
        </p:nvSpPr>
        <p:spPr bwMode="auto">
          <a:xfrm>
            <a:off x="468313" y="4076700"/>
            <a:ext cx="8392041" cy="2554545"/>
          </a:xfrm>
          <a:prstGeom prst="rect">
            <a:avLst/>
          </a:prstGeom>
          <a:noFill/>
          <a:ln w="9525">
            <a:noFill/>
            <a:miter lim="800000"/>
            <a:headEnd/>
            <a:tailEnd/>
          </a:ln>
        </p:spPr>
        <p:txBody>
          <a:bodyPr wrap="none">
            <a:spAutoFit/>
          </a:bodyPr>
          <a:lstStyle/>
          <a:p>
            <a:pPr>
              <a:defRPr/>
            </a:pPr>
            <a:r>
              <a:rPr kumimoji="1" lang="en-US" altLang="zh-CN" sz="3200" b="1" dirty="0">
                <a:solidFill>
                  <a:srgbClr val="3333FF"/>
                </a:solidFill>
              </a:rPr>
              <a:t>Amino acid sequence studies of tobacco mosaic</a:t>
            </a:r>
          </a:p>
          <a:p>
            <a:pPr>
              <a:defRPr/>
            </a:pPr>
            <a:r>
              <a:rPr kumimoji="1" lang="en-US" altLang="zh-CN" sz="3200" b="1" dirty="0">
                <a:solidFill>
                  <a:srgbClr val="3333FF"/>
                </a:solidFill>
              </a:rPr>
              <a:t>virus mutants and abnormal hemoglobins</a:t>
            </a:r>
          </a:p>
          <a:p>
            <a:pPr>
              <a:defRPr/>
            </a:pPr>
            <a:r>
              <a:rPr kumimoji="1" lang="en-US" altLang="zh-CN" sz="3200" b="1" dirty="0">
                <a:solidFill>
                  <a:srgbClr val="3333FF"/>
                </a:solidFill>
              </a:rPr>
              <a:t>showed that alterations usually affected only </a:t>
            </a:r>
          </a:p>
          <a:p>
            <a:pPr>
              <a:defRPr/>
            </a:pPr>
            <a:r>
              <a:rPr kumimoji="1" lang="en-US" altLang="zh-CN" sz="3200" b="1" dirty="0">
                <a:solidFill>
                  <a:srgbClr val="3333FF"/>
                </a:solidFill>
              </a:rPr>
              <a:t>one single amino acid: genetic codes are </a:t>
            </a:r>
          </a:p>
          <a:p>
            <a:pPr>
              <a:defRPr/>
            </a:pPr>
            <a:r>
              <a:rPr kumimoji="1" lang="en-US" altLang="zh-CN" sz="3200" b="1" dirty="0">
                <a:solidFill>
                  <a:srgbClr val="FF0000"/>
                </a:solidFill>
              </a:rPr>
              <a:t>nonoverlapping</a:t>
            </a:r>
            <a:r>
              <a:rPr kumimoji="1" lang="en-US" altLang="zh-CN" sz="3200" b="1" dirty="0"/>
              <a:t>.</a:t>
            </a:r>
          </a:p>
        </p:txBody>
      </p:sp>
      <p:pic>
        <p:nvPicPr>
          <p:cNvPr id="11267" name="Picture 5"/>
          <p:cNvPicPr>
            <a:picLocks noChangeAspect="1" noChangeArrowheads="1"/>
          </p:cNvPicPr>
          <p:nvPr/>
        </p:nvPicPr>
        <p:blipFill>
          <a:blip r:embed="rId2"/>
          <a:srcRect/>
          <a:stretch>
            <a:fillRect/>
          </a:stretch>
        </p:blipFill>
        <p:spPr bwMode="auto">
          <a:xfrm>
            <a:off x="250825" y="476250"/>
            <a:ext cx="8535988" cy="3309938"/>
          </a:xfrm>
          <a:prstGeom prst="rect">
            <a:avLst/>
          </a:prstGeom>
          <a:noFill/>
          <a:ln w="9525">
            <a:noFill/>
            <a:miter lim="800000"/>
            <a:headEnd/>
            <a:tailEnd/>
          </a:ln>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636" y="3463636"/>
            <a:ext cx="3394364" cy="3394364"/>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90" y="280071"/>
            <a:ext cx="1406236" cy="1424133"/>
          </a:xfrm>
          <a:prstGeom prst="rect">
            <a:avLst/>
          </a:prstGeom>
        </p:spPr>
      </p:pic>
      <p:sp>
        <p:nvSpPr>
          <p:cNvPr id="3" name="标题 2"/>
          <p:cNvSpPr>
            <a:spLocks noGrp="1"/>
          </p:cNvSpPr>
          <p:nvPr>
            <p:ph type="title"/>
          </p:nvPr>
        </p:nvSpPr>
        <p:spPr>
          <a:xfrm>
            <a:off x="1708726" y="365126"/>
            <a:ext cx="7471786" cy="1325563"/>
          </a:xfrm>
        </p:spPr>
        <p:txBody>
          <a:bodyPr>
            <a:normAutofit/>
          </a:bodyPr>
          <a:lstStyle/>
          <a:p>
            <a:r>
              <a:rPr lang="en-US" altLang="zh-CN" sz="2800" b="1" dirty="0">
                <a:latin typeface="Times New Roman" panose="02020603050405020304" pitchFamily="18" charset="0"/>
                <a:ea typeface="+mn-ea"/>
                <a:cs typeface="Times New Roman" panose="02020603050405020304" pitchFamily="18" charset="0"/>
              </a:rPr>
              <a:t>The Nobel Prize in Physiology or Medicine 1999</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4499992" y="2723968"/>
            <a:ext cx="3594582" cy="2739211"/>
          </a:xfrm>
          <a:prstGeom prst="rect">
            <a:avLst/>
          </a:prstGeom>
        </p:spPr>
        <p:txBody>
          <a:bodyPr wrap="square">
            <a:spAutoFit/>
          </a:bodyPr>
          <a:lstStyle/>
          <a:p>
            <a:pPr fontAlgn="base"/>
            <a:r>
              <a:rPr lang="en-US" altLang="zh-CN" sz="2800" b="1" dirty="0">
                <a:solidFill>
                  <a:srgbClr val="FF0000"/>
                </a:solidFill>
                <a:cs typeface="Times New Roman" panose="02020603050405020304" pitchFamily="18" charset="0"/>
              </a:rPr>
              <a:t>Günter Blobel</a:t>
            </a:r>
          </a:p>
          <a:p>
            <a:pPr fontAlgn="base"/>
            <a:br>
              <a:rPr lang="en-US" altLang="zh-CN" dirty="0">
                <a:latin typeface="+mn-ea"/>
              </a:rPr>
            </a:br>
            <a:r>
              <a:rPr lang="en-US" altLang="zh-CN" b="1" dirty="0">
                <a:cs typeface="Times New Roman" panose="02020603050405020304" pitchFamily="18" charset="0"/>
              </a:rPr>
              <a:t>USA</a:t>
            </a:r>
          </a:p>
          <a:p>
            <a:pPr fontAlgn="base"/>
            <a:endParaRPr lang="en-US" altLang="zh-CN" b="1" dirty="0">
              <a:cs typeface="Times New Roman" panose="02020603050405020304" pitchFamily="18" charset="0"/>
            </a:endParaRPr>
          </a:p>
          <a:p>
            <a:pPr fontAlgn="base"/>
            <a:r>
              <a:rPr lang="en-US" altLang="zh-CN" b="1" dirty="0">
                <a:cs typeface="Times New Roman" panose="02020603050405020304" pitchFamily="18" charset="0"/>
              </a:rPr>
              <a:t>Rockefeller University </a:t>
            </a:r>
          </a:p>
          <a:p>
            <a:pPr fontAlgn="base"/>
            <a:r>
              <a:rPr lang="en-US" altLang="zh-CN" b="1" dirty="0">
                <a:cs typeface="Times New Roman" panose="02020603050405020304" pitchFamily="18" charset="0"/>
              </a:rPr>
              <a:t>New York </a:t>
            </a:r>
          </a:p>
          <a:p>
            <a:pPr fontAlgn="base"/>
            <a:r>
              <a:rPr lang="en-US" altLang="zh-CN" b="1" dirty="0">
                <a:cs typeface="Times New Roman" panose="02020603050405020304" pitchFamily="18" charset="0"/>
              </a:rPr>
              <a:t>NY, USA</a:t>
            </a:r>
          </a:p>
          <a:p>
            <a:pPr fontAlgn="base"/>
            <a:endParaRPr lang="en-US" altLang="zh-CN" b="1" dirty="0">
              <a:cs typeface="Times New Roman" panose="02020603050405020304" pitchFamily="18" charset="0"/>
            </a:endParaRPr>
          </a:p>
          <a:p>
            <a:pPr fontAlgn="base"/>
            <a:r>
              <a:rPr lang="en-US" altLang="zh-CN" b="1" dirty="0">
                <a:cs typeface="Times New Roman" panose="02020603050405020304" pitchFamily="18" charset="0"/>
              </a:rPr>
              <a:t>1936-2018</a:t>
            </a:r>
          </a:p>
        </p:txBody>
      </p:sp>
      <p:sp>
        <p:nvSpPr>
          <p:cNvPr id="12" name="矩形 11"/>
          <p:cNvSpPr/>
          <p:nvPr/>
        </p:nvSpPr>
        <p:spPr>
          <a:xfrm>
            <a:off x="1619672" y="1313350"/>
            <a:ext cx="7366000" cy="830997"/>
          </a:xfrm>
          <a:prstGeom prst="rect">
            <a:avLst/>
          </a:prstGeom>
        </p:spPr>
        <p:txBody>
          <a:bodyPr wrap="square">
            <a:spAutoFit/>
          </a:bodyPr>
          <a:lstStyle/>
          <a:p>
            <a:pPr algn="ctr" fontAlgn="base"/>
            <a:r>
              <a:rPr lang="en-US" altLang="zh-CN" sz="2400" b="1" dirty="0">
                <a:solidFill>
                  <a:srgbClr val="3333FF"/>
                </a:solidFill>
                <a:cs typeface="Times New Roman" panose="02020603050405020304" pitchFamily="18" charset="0"/>
              </a:rPr>
              <a:t>“for the discovery that proteins have intrinsic signals that govern their transport and localization in the cell”</a:t>
            </a:r>
          </a:p>
        </p:txBody>
      </p:sp>
      <p:pic>
        <p:nvPicPr>
          <p:cNvPr id="6" name="图片 5"/>
          <p:cNvPicPr>
            <a:picLocks noChangeAspect="1"/>
          </p:cNvPicPr>
          <p:nvPr/>
        </p:nvPicPr>
        <p:blipFill rotWithShape="1">
          <a:blip r:embed="rId5"/>
          <a:srcRect l="35390" t="42881" r="50027" b="18297"/>
          <a:stretch/>
        </p:blipFill>
        <p:spPr>
          <a:xfrm>
            <a:off x="1619672" y="2348880"/>
            <a:ext cx="2535830" cy="3797290"/>
          </a:xfrm>
          <a:prstGeom prst="rect">
            <a:avLst/>
          </a:prstGeom>
        </p:spPr>
      </p:pic>
    </p:spTree>
    <p:extLst>
      <p:ext uri="{BB962C8B-B14F-4D97-AF65-F5344CB8AC3E}">
        <p14:creationId xmlns:p14="http://schemas.microsoft.com/office/powerpoint/2010/main" val="20584181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188640"/>
            <a:ext cx="9144000" cy="1143000"/>
          </a:xfrm>
        </p:spPr>
        <p:txBody>
          <a:bodyPr/>
          <a:lstStyle/>
          <a:p>
            <a:pPr eaLnBrk="1" hangingPunct="1"/>
            <a:r>
              <a:rPr lang="en-US" altLang="zh-CN" sz="4000" b="1" dirty="0">
                <a:solidFill>
                  <a:srgbClr val="3333FF"/>
                </a:solidFill>
                <a:latin typeface="Times New Roman" pitchFamily="18" charset="0"/>
              </a:rPr>
              <a:t>31. Signal sequences were revealed for proteins targeting into the ER lumen</a:t>
            </a:r>
          </a:p>
        </p:txBody>
      </p:sp>
      <p:sp>
        <p:nvSpPr>
          <p:cNvPr id="102403" name="Rectangle 3"/>
          <p:cNvSpPr>
            <a:spLocks noGrp="1" noChangeArrowheads="1"/>
          </p:cNvSpPr>
          <p:nvPr>
            <p:ph type="body" idx="1"/>
          </p:nvPr>
        </p:nvSpPr>
        <p:spPr>
          <a:xfrm>
            <a:off x="32963" y="1628800"/>
            <a:ext cx="8820472" cy="4114800"/>
          </a:xfrm>
        </p:spPr>
        <p:txBody>
          <a:bodyPr/>
          <a:lstStyle/>
          <a:p>
            <a:pPr eaLnBrk="1" hangingPunct="1">
              <a:lnSpc>
                <a:spcPct val="90000"/>
              </a:lnSpc>
              <a:defRPr/>
            </a:pPr>
            <a:r>
              <a:rPr lang="en-US" altLang="zh-CN" sz="3000" b="1" dirty="0">
                <a:latin typeface="Times New Roman" panose="02020603050405020304" pitchFamily="18" charset="0"/>
                <a:cs typeface="Times New Roman" panose="02020603050405020304" pitchFamily="18" charset="0"/>
              </a:rPr>
              <a:t>Most lysosomal, membrane and secretary proteins have a N-terminal signal sequence that directs them for translocation into the lumen of the ER.</a:t>
            </a:r>
          </a:p>
          <a:p>
            <a:pPr eaLnBrk="1" hangingPunct="1">
              <a:lnSpc>
                <a:spcPct val="90000"/>
              </a:lnSpc>
              <a:defRPr/>
            </a:pPr>
            <a:r>
              <a:rPr lang="en-US" altLang="zh-CN" sz="3000" b="1" dirty="0">
                <a:latin typeface="Times New Roman" panose="02020603050405020304" pitchFamily="18" charset="0"/>
                <a:cs typeface="Times New Roman" panose="02020603050405020304" pitchFamily="18" charset="0"/>
              </a:rPr>
              <a:t>These signal sequences ranging in length from 13 to 36 residues have the following features: a highly hydrophobic stretch of 10 to 15 residues forms the center of the signal; one or more positively charged amino acid residues precedes the hydrophobic patch; a small and neutral residue (being often Ala or Gly) is located at the N-terminal side of the cleavage</a:t>
            </a:r>
            <a:r>
              <a:rPr lang="en-US" altLang="zh-CN" sz="3000" dirty="0">
                <a:latin typeface="Times New Roman" panose="02020603050405020304" pitchFamily="18" charset="0"/>
                <a:cs typeface="Times New Roman" panose="02020603050405020304" pitchFamily="18" charset="0"/>
              </a:rPr>
              <a:t> </a:t>
            </a:r>
            <a:r>
              <a:rPr lang="en-US" altLang="zh-CN" sz="3000" b="1" dirty="0">
                <a:latin typeface="Times New Roman" panose="02020603050405020304" pitchFamily="18" charset="0"/>
                <a:cs typeface="Times New Roman" panose="02020603050405020304" pitchFamily="18" charset="0"/>
              </a:rPr>
              <a:t>site.</a:t>
            </a:r>
          </a:p>
          <a:p>
            <a:pPr eaLnBrk="1" hangingPunct="1">
              <a:lnSpc>
                <a:spcPct val="90000"/>
              </a:lnSpc>
              <a:defRPr/>
            </a:pPr>
            <a:endParaRPr lang="en-US" altLang="zh-CN" b="1" dirty="0">
              <a:latin typeface="Times New Roman" pitchFamily="18"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3"/>
          <p:cNvSpPr txBox="1">
            <a:spLocks noChangeArrowheads="1"/>
          </p:cNvSpPr>
          <p:nvPr/>
        </p:nvSpPr>
        <p:spPr bwMode="auto">
          <a:xfrm>
            <a:off x="250825" y="4005263"/>
            <a:ext cx="8604250" cy="1800225"/>
          </a:xfrm>
          <a:prstGeom prst="rect">
            <a:avLst/>
          </a:prstGeom>
          <a:noFill/>
          <a:ln w="9525">
            <a:noFill/>
            <a:miter lim="800000"/>
            <a:headEnd/>
            <a:tailEnd/>
          </a:ln>
        </p:spPr>
        <p:txBody>
          <a:bodyPr>
            <a:spAutoFit/>
          </a:bodyPr>
          <a:lstStyle/>
          <a:p>
            <a:pPr algn="ctr"/>
            <a:r>
              <a:rPr kumimoji="1" lang="en-US" altLang="zh-CN" sz="2800" b="1" dirty="0">
                <a:solidFill>
                  <a:srgbClr val="3333FF"/>
                </a:solidFill>
              </a:rPr>
              <a:t>Proteins are translocated to the ER lumen via the guidance of their N-terminal signal sequences, which share three similar structural features.</a:t>
            </a:r>
          </a:p>
          <a:p>
            <a:endParaRPr lang="en-US" altLang="zh-CN" sz="2800" b="1" dirty="0">
              <a:solidFill>
                <a:srgbClr val="3333FF"/>
              </a:solidFill>
            </a:endParaRPr>
          </a:p>
        </p:txBody>
      </p:sp>
      <p:pic>
        <p:nvPicPr>
          <p:cNvPr id="102403" name="Picture 4"/>
          <p:cNvPicPr>
            <a:picLocks noChangeAspect="1" noChangeArrowheads="1"/>
          </p:cNvPicPr>
          <p:nvPr/>
        </p:nvPicPr>
        <p:blipFill>
          <a:blip r:embed="rId3"/>
          <a:srcRect/>
          <a:stretch>
            <a:fillRect/>
          </a:stretch>
        </p:blipFill>
        <p:spPr bwMode="auto">
          <a:xfrm>
            <a:off x="250825" y="1196975"/>
            <a:ext cx="8535988" cy="2170113"/>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0" y="476250"/>
            <a:ext cx="9144000" cy="1143000"/>
          </a:xfrm>
        </p:spPr>
        <p:txBody>
          <a:bodyPr/>
          <a:lstStyle/>
          <a:p>
            <a:pPr eaLnBrk="1" hangingPunct="1"/>
            <a:r>
              <a:rPr lang="en-US" altLang="zh-CN" sz="3800" b="1" dirty="0">
                <a:solidFill>
                  <a:srgbClr val="3333FF"/>
                </a:solidFill>
                <a:latin typeface="Times New Roman" panose="02020603050405020304" pitchFamily="18" charset="0"/>
                <a:cs typeface="Times New Roman" panose="02020603050405020304" pitchFamily="18" charset="0"/>
              </a:rPr>
              <a:t>32. Appropriate signal sequences and the signal recognition particles (SRPs) direct the ribosomes to the ER membrane</a:t>
            </a:r>
            <a:r>
              <a:rPr lang="en-US" altLang="zh-CN" sz="3800" dirty="0">
                <a:latin typeface="Times New Roman" panose="02020603050405020304" pitchFamily="18" charset="0"/>
                <a:cs typeface="Times New Roman" panose="02020603050405020304" pitchFamily="18" charset="0"/>
              </a:rPr>
              <a:t> </a:t>
            </a:r>
          </a:p>
        </p:txBody>
      </p:sp>
      <p:sp>
        <p:nvSpPr>
          <p:cNvPr id="104451" name="Rectangle 3"/>
          <p:cNvSpPr>
            <a:spLocks noGrp="1" noChangeArrowheads="1"/>
          </p:cNvSpPr>
          <p:nvPr>
            <p:ph type="body" idx="1"/>
          </p:nvPr>
        </p:nvSpPr>
        <p:spPr>
          <a:xfrm>
            <a:off x="0" y="2204864"/>
            <a:ext cx="8964488" cy="4114800"/>
          </a:xfrm>
        </p:spPr>
        <p:txBody>
          <a:bodyPr/>
          <a:lstStyle/>
          <a:p>
            <a:pPr eaLnBrk="1" hangingPunct="1">
              <a:lnSpc>
                <a:spcPct val="90000"/>
              </a:lnSpc>
              <a:defRPr/>
            </a:pPr>
            <a:r>
              <a:rPr lang="en-US" altLang="zh-CN" sz="2800" b="1" dirty="0">
                <a:latin typeface="Times New Roman" pitchFamily="18" charset="0"/>
              </a:rPr>
              <a:t>The signal sequence of a nascent polypeptide chain will be recognized by a SRP, a complex containing one RNA (called the 7SL-RNA) and six different proteins.</a:t>
            </a:r>
          </a:p>
          <a:p>
            <a:pPr eaLnBrk="1" hangingPunct="1">
              <a:lnSpc>
                <a:spcPct val="90000"/>
              </a:lnSpc>
              <a:defRPr/>
            </a:pPr>
            <a:r>
              <a:rPr lang="en-US" altLang="zh-CN" sz="2800" b="1" dirty="0">
                <a:latin typeface="Times New Roman" pitchFamily="18" charset="0"/>
              </a:rPr>
              <a:t>The binding of SRP will halt polypeptide chain elongation  and direct the ribosome to ER membrane via specific SRP and ribosome receptors.</a:t>
            </a:r>
          </a:p>
          <a:p>
            <a:pPr eaLnBrk="1" hangingPunct="1">
              <a:lnSpc>
                <a:spcPct val="90000"/>
              </a:lnSpc>
              <a:defRPr/>
            </a:pPr>
            <a:r>
              <a:rPr lang="en-US" altLang="zh-CN" sz="2800" b="1" dirty="0">
                <a:latin typeface="Times New Roman" pitchFamily="18" charset="0"/>
              </a:rPr>
              <a:t>The nascent polypeptide chain is delivered to the peptide translocation complex on the ER membrane.</a:t>
            </a:r>
          </a:p>
          <a:p>
            <a:pPr eaLnBrk="1" hangingPunct="1">
              <a:lnSpc>
                <a:spcPct val="90000"/>
              </a:lnSpc>
              <a:defRPr/>
            </a:pPr>
            <a:r>
              <a:rPr lang="en-US" altLang="zh-CN" sz="2800" b="1" dirty="0">
                <a:latin typeface="Times New Roman" pitchFamily="18" charset="0"/>
              </a:rPr>
              <a:t>SRP then dissociates and chain elongation resumes.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381000" y="0"/>
            <a:ext cx="7772400" cy="76200"/>
          </a:xfrm>
        </p:spPr>
        <p:txBody>
          <a:bodyPr/>
          <a:lstStyle/>
          <a:p>
            <a:pPr eaLnBrk="1" hangingPunct="1"/>
            <a:r>
              <a:rPr lang="en-US" altLang="zh-CN" dirty="0"/>
              <a:t> </a:t>
            </a:r>
          </a:p>
        </p:txBody>
      </p:sp>
      <p:sp>
        <p:nvSpPr>
          <p:cNvPr id="104451" name="Rectangle 3"/>
          <p:cNvSpPr>
            <a:spLocks noGrp="1" noChangeArrowheads="1"/>
          </p:cNvSpPr>
          <p:nvPr>
            <p:ph type="body" idx="1"/>
          </p:nvPr>
        </p:nvSpPr>
        <p:spPr>
          <a:xfrm>
            <a:off x="0" y="228600"/>
            <a:ext cx="9144000" cy="4114800"/>
          </a:xfrm>
        </p:spPr>
        <p:txBody>
          <a:bodyPr/>
          <a:lstStyle/>
          <a:p>
            <a:pPr eaLnBrk="1" hangingPunct="1"/>
            <a:r>
              <a:rPr lang="en-US" altLang="zh-CN" b="1" dirty="0">
                <a:latin typeface="Times New Roman" pitchFamily="18" charset="0"/>
              </a:rPr>
              <a:t>The signal sequence is then cleaved by a specific peptidase in the ER lumen.</a:t>
            </a:r>
          </a:p>
          <a:p>
            <a:pPr eaLnBrk="1" hangingPunct="1"/>
            <a:r>
              <a:rPr lang="en-US" altLang="zh-CN" b="1" dirty="0">
                <a:latin typeface="Times New Roman" pitchFamily="18" charset="0"/>
              </a:rPr>
              <a:t>The ribosome dissociates from the ER membrane after the complete polypeptide chain is synthesized and translocated into the ER lumen.</a:t>
            </a:r>
          </a:p>
          <a:p>
            <a:pPr eaLnBrk="1" hangingPunct="1"/>
            <a:r>
              <a:rPr lang="en-US" altLang="zh-CN" b="1" dirty="0">
                <a:latin typeface="Times New Roman" pitchFamily="18" charset="0"/>
              </a:rPr>
              <a:t>The newly synthesized polypeptide chain is processed and folded in the ER lumen.</a:t>
            </a:r>
          </a:p>
          <a:p>
            <a:pPr eaLnBrk="1" hangingPunct="1"/>
            <a:endParaRPr lang="en-US" altLang="zh-CN" b="1" dirty="0">
              <a:latin typeface="Times New Roman"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3"/>
          <p:cNvSpPr txBox="1">
            <a:spLocks noChangeArrowheads="1"/>
          </p:cNvSpPr>
          <p:nvPr/>
        </p:nvSpPr>
        <p:spPr bwMode="auto">
          <a:xfrm>
            <a:off x="294739" y="5661025"/>
            <a:ext cx="8652946" cy="1292662"/>
          </a:xfrm>
          <a:prstGeom prst="rect">
            <a:avLst/>
          </a:prstGeom>
          <a:noFill/>
          <a:ln w="9525">
            <a:noFill/>
            <a:miter lim="800000"/>
            <a:headEnd/>
            <a:tailEnd/>
          </a:ln>
        </p:spPr>
        <p:txBody>
          <a:bodyPr wrap="none">
            <a:spAutoFit/>
          </a:bodyPr>
          <a:lstStyle/>
          <a:p>
            <a:pPr algn="ctr"/>
            <a:r>
              <a:rPr kumimoji="1" lang="en-US" altLang="zh-CN" sz="2600" b="1" dirty="0">
                <a:solidFill>
                  <a:srgbClr val="3333FF"/>
                </a:solidFill>
              </a:rPr>
              <a:t>A signal sequence directs the translocation of a polypeptide </a:t>
            </a:r>
          </a:p>
          <a:p>
            <a:pPr algn="ctr"/>
            <a:r>
              <a:rPr kumimoji="1" lang="en-US" altLang="zh-CN" sz="2600" b="1" dirty="0">
                <a:solidFill>
                  <a:srgbClr val="3333FF"/>
                </a:solidFill>
              </a:rPr>
              <a:t>chain to and cross the ER membrane.</a:t>
            </a:r>
          </a:p>
          <a:p>
            <a:pPr algn="ctr"/>
            <a:endParaRPr lang="en-US" altLang="zh-CN" sz="2600" b="1" dirty="0">
              <a:solidFill>
                <a:srgbClr val="3333FF"/>
              </a:solidFill>
            </a:endParaRPr>
          </a:p>
        </p:txBody>
      </p:sp>
      <p:pic>
        <p:nvPicPr>
          <p:cNvPr id="105475" name="Picture 4"/>
          <p:cNvPicPr>
            <a:picLocks noChangeAspect="1" noChangeArrowheads="1"/>
          </p:cNvPicPr>
          <p:nvPr/>
        </p:nvPicPr>
        <p:blipFill>
          <a:blip r:embed="rId3"/>
          <a:srcRect/>
          <a:stretch>
            <a:fillRect/>
          </a:stretch>
        </p:blipFill>
        <p:spPr bwMode="auto">
          <a:xfrm>
            <a:off x="323850" y="188913"/>
            <a:ext cx="8535988" cy="5187950"/>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7" y="188640"/>
            <a:ext cx="9144000" cy="1143000"/>
          </a:xfrm>
        </p:spPr>
        <p:txBody>
          <a:bodyPr/>
          <a:lstStyle/>
          <a:p>
            <a:pPr eaLnBrk="1" hangingPunct="1"/>
            <a:r>
              <a:rPr lang="en-US" altLang="zh-CN" sz="4000" b="1" dirty="0">
                <a:solidFill>
                  <a:srgbClr val="3333FF"/>
                </a:solidFill>
                <a:latin typeface="Times New Roman" pitchFamily="18" charset="0"/>
              </a:rPr>
              <a:t>33. Glycosylation plays a key role in targeting certain proteins to lysosomes</a:t>
            </a:r>
          </a:p>
        </p:txBody>
      </p:sp>
      <p:sp>
        <p:nvSpPr>
          <p:cNvPr id="107523" name="Rectangle 3"/>
          <p:cNvSpPr>
            <a:spLocks noGrp="1" noChangeArrowheads="1"/>
          </p:cNvSpPr>
          <p:nvPr>
            <p:ph type="body" idx="1"/>
          </p:nvPr>
        </p:nvSpPr>
        <p:spPr>
          <a:xfrm>
            <a:off x="24701" y="1628800"/>
            <a:ext cx="8964488" cy="4114800"/>
          </a:xfrm>
        </p:spPr>
        <p:txBody>
          <a:bodyPr/>
          <a:lstStyle/>
          <a:p>
            <a:pPr eaLnBrk="1" hangingPunct="1">
              <a:lnSpc>
                <a:spcPct val="90000"/>
              </a:lnSpc>
              <a:defRPr/>
            </a:pPr>
            <a:r>
              <a:rPr lang="en-US" altLang="zh-CN" sz="3000" b="1" dirty="0">
                <a:latin typeface="Times New Roman" pitchFamily="18" charset="0"/>
              </a:rPr>
              <a:t>A </a:t>
            </a:r>
            <a:r>
              <a:rPr lang="en-US" altLang="zh-CN" sz="3000" b="1" dirty="0">
                <a:effectLst>
                  <a:outerShdw blurRad="38100" dist="38100" dir="2700000" algn="tl">
                    <a:srgbClr val="C0C0C0"/>
                  </a:outerShdw>
                </a:effectLst>
                <a:latin typeface="Times New Roman" pitchFamily="18" charset="0"/>
              </a:rPr>
              <a:t>14</a:t>
            </a:r>
            <a:r>
              <a:rPr lang="en-US" altLang="zh-CN" sz="3000" b="1" dirty="0">
                <a:latin typeface="Times New Roman" pitchFamily="18" charset="0"/>
              </a:rPr>
              <a:t>-residue </a:t>
            </a:r>
            <a:r>
              <a:rPr lang="en-US" altLang="zh-CN" sz="3000" b="1" dirty="0">
                <a:effectLst>
                  <a:outerShdw blurRad="38100" dist="38100" dir="2700000" algn="tl">
                    <a:srgbClr val="C0C0C0"/>
                  </a:outerShdw>
                </a:effectLst>
                <a:latin typeface="Times New Roman" pitchFamily="18" charset="0"/>
              </a:rPr>
              <a:t>core oligosaccharide</a:t>
            </a:r>
            <a:r>
              <a:rPr lang="en-US" altLang="zh-CN" sz="3000" b="1" dirty="0">
                <a:latin typeface="Times New Roman" pitchFamily="18" charset="0"/>
              </a:rPr>
              <a:t> is built up by sequential addition of monosaccharide units to a </a:t>
            </a:r>
            <a:r>
              <a:rPr lang="en-US" altLang="zh-CN" sz="3000" b="1" dirty="0">
                <a:solidFill>
                  <a:srgbClr val="FF0000"/>
                </a:solidFill>
                <a:latin typeface="Times New Roman" pitchFamily="18" charset="0"/>
              </a:rPr>
              <a:t>dolichol-phosphate</a:t>
            </a:r>
            <a:r>
              <a:rPr lang="en-US" altLang="zh-CN" sz="3000" b="1" dirty="0">
                <a:latin typeface="Times New Roman" pitchFamily="18" charset="0"/>
              </a:rPr>
              <a:t>, which occurs on the cytosolic and lumen surfaces of the ER membrane.</a:t>
            </a:r>
          </a:p>
          <a:p>
            <a:pPr eaLnBrk="1" hangingPunct="1">
              <a:lnSpc>
                <a:spcPct val="90000"/>
              </a:lnSpc>
              <a:defRPr/>
            </a:pPr>
            <a:r>
              <a:rPr lang="en-US" altLang="zh-CN" sz="3000" b="1" dirty="0">
                <a:latin typeface="Times New Roman" pitchFamily="18" charset="0"/>
              </a:rPr>
              <a:t>The core is then enzymatically transferred </a:t>
            </a:r>
            <a:r>
              <a:rPr lang="en-US" altLang="zh-CN" sz="3000" b="1" i="1" dirty="0">
                <a:latin typeface="Times New Roman" pitchFamily="18" charset="0"/>
              </a:rPr>
              <a:t>en bloc</a:t>
            </a:r>
            <a:r>
              <a:rPr lang="en-US" altLang="zh-CN" sz="3000" b="1" dirty="0">
                <a:latin typeface="Times New Roman" pitchFamily="18" charset="0"/>
              </a:rPr>
              <a:t> to the side chain of a specific </a:t>
            </a:r>
            <a:r>
              <a:rPr lang="en-US" altLang="zh-CN" sz="3000" b="1" dirty="0">
                <a:effectLst>
                  <a:outerShdw blurRad="38100" dist="38100" dir="2700000" algn="tl">
                    <a:srgbClr val="C0C0C0"/>
                  </a:outerShdw>
                </a:effectLst>
                <a:latin typeface="Times New Roman" pitchFamily="18" charset="0"/>
              </a:rPr>
              <a:t>Asn</a:t>
            </a:r>
            <a:r>
              <a:rPr lang="en-US" altLang="zh-CN" sz="3000" b="1" dirty="0">
                <a:latin typeface="Times New Roman" pitchFamily="18" charset="0"/>
              </a:rPr>
              <a:t> residue (in Asn-X-Ser/Thr) of a growing polypeptide chain inside the lumen of ER (cytosolic proteins are not glycosylated as a result).</a:t>
            </a:r>
          </a:p>
          <a:p>
            <a:pPr eaLnBrk="1" hangingPunct="1">
              <a:lnSpc>
                <a:spcPct val="90000"/>
              </a:lnSpc>
              <a:defRPr/>
            </a:pPr>
            <a:r>
              <a:rPr lang="en-US" altLang="zh-CN" sz="3000" b="1" dirty="0">
                <a:latin typeface="Times New Roman" pitchFamily="18" charset="0"/>
              </a:rPr>
              <a:t>Such glycosylated proteins and other proteins are transported from ER to Golgi complex.</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flipV="1">
            <a:off x="381000" y="-76200"/>
            <a:ext cx="7772400" cy="76200"/>
          </a:xfrm>
        </p:spPr>
        <p:txBody>
          <a:bodyPr/>
          <a:lstStyle/>
          <a:p>
            <a:pPr eaLnBrk="1" hangingPunct="1"/>
            <a:r>
              <a:rPr lang="en-US" altLang="zh-CN" dirty="0"/>
              <a:t> </a:t>
            </a:r>
          </a:p>
        </p:txBody>
      </p:sp>
      <p:sp>
        <p:nvSpPr>
          <p:cNvPr id="108547" name="Rectangle 3"/>
          <p:cNvSpPr>
            <a:spLocks noGrp="1" noChangeArrowheads="1"/>
          </p:cNvSpPr>
          <p:nvPr>
            <p:ph type="body" idx="1"/>
          </p:nvPr>
        </p:nvSpPr>
        <p:spPr>
          <a:xfrm>
            <a:off x="0" y="188640"/>
            <a:ext cx="9144000" cy="4114800"/>
          </a:xfrm>
        </p:spPr>
        <p:txBody>
          <a:bodyPr/>
          <a:lstStyle/>
          <a:p>
            <a:pPr eaLnBrk="1" hangingPunct="1">
              <a:lnSpc>
                <a:spcPct val="90000"/>
              </a:lnSpc>
              <a:defRPr/>
            </a:pPr>
            <a:r>
              <a:rPr lang="en-US" altLang="zh-CN" sz="2800" b="1" dirty="0">
                <a:latin typeface="Times New Roman" pitchFamily="18" charset="0"/>
              </a:rPr>
              <a:t>O-linked oligosaccharides are added and N-linked ones are further modified in the Golgi complex, retaining a pentasaccharide core attached to Asn.</a:t>
            </a:r>
          </a:p>
          <a:p>
            <a:pPr eaLnBrk="1" hangingPunct="1">
              <a:lnSpc>
                <a:spcPct val="90000"/>
              </a:lnSpc>
              <a:defRPr/>
            </a:pPr>
            <a:r>
              <a:rPr lang="en-US" altLang="zh-CN" sz="2800" b="1" dirty="0">
                <a:latin typeface="Times New Roman" pitchFamily="18" charset="0"/>
              </a:rPr>
              <a:t>Proteins are finally sorted for various destinations on the basis of structural features: cell exterior, plasma membrane or lysosomes.</a:t>
            </a:r>
          </a:p>
          <a:p>
            <a:pPr eaLnBrk="1" hangingPunct="1">
              <a:lnSpc>
                <a:spcPct val="90000"/>
              </a:lnSpc>
              <a:defRPr/>
            </a:pPr>
            <a:r>
              <a:rPr lang="en-US" altLang="zh-CN" sz="2800" b="1" dirty="0">
                <a:latin typeface="Times New Roman" pitchFamily="18" charset="0"/>
              </a:rPr>
              <a:t>The presence of one or more </a:t>
            </a:r>
            <a:r>
              <a:rPr lang="en-US" altLang="zh-CN" sz="2800" b="1" dirty="0">
                <a:solidFill>
                  <a:srgbClr val="FF0000"/>
                </a:solidFill>
                <a:latin typeface="Times New Roman" pitchFamily="18" charset="0"/>
              </a:rPr>
              <a:t>mannose-6-P</a:t>
            </a:r>
            <a:r>
              <a:rPr lang="en-US" altLang="zh-CN" sz="2800" b="1" dirty="0">
                <a:latin typeface="Times New Roman" pitchFamily="18" charset="0"/>
              </a:rPr>
              <a:t> in the N-linked oligosaccharides targets the hydrolases specifically to </a:t>
            </a:r>
            <a:r>
              <a:rPr lang="en-US" altLang="zh-CN" sz="2800" b="1" dirty="0">
                <a:effectLst>
                  <a:outerShdw blurRad="38100" dist="38100" dir="2700000" algn="tl">
                    <a:srgbClr val="C0C0C0"/>
                  </a:outerShdw>
                </a:effectLst>
                <a:latin typeface="Times New Roman" pitchFamily="18" charset="0"/>
              </a:rPr>
              <a:t>lysosomes</a:t>
            </a:r>
            <a:r>
              <a:rPr lang="en-US" altLang="zh-CN" sz="2800" b="1" dirty="0">
                <a:latin typeface="Times New Roman" pitchFamily="18" charset="0"/>
              </a:rPr>
              <a:t> (Man is phosphorylated using UDP-GlcNAc).</a:t>
            </a:r>
          </a:p>
          <a:p>
            <a:pPr eaLnBrk="1" hangingPunct="1">
              <a:lnSpc>
                <a:spcPct val="90000"/>
              </a:lnSpc>
              <a:defRPr/>
            </a:pPr>
            <a:r>
              <a:rPr lang="en-US" altLang="zh-CN" sz="2800" b="1" dirty="0">
                <a:latin typeface="Times New Roman" pitchFamily="18" charset="0"/>
              </a:rPr>
              <a:t>Hydrolases would be secreted, instead of being targeted to lysosomes if cells are treated with </a:t>
            </a:r>
            <a:r>
              <a:rPr lang="en-US" altLang="zh-CN" sz="2800" b="1" dirty="0">
                <a:effectLst>
                  <a:outerShdw blurRad="38100" dist="38100" dir="2700000" algn="tl">
                    <a:srgbClr val="C0C0C0"/>
                  </a:outerShdw>
                </a:effectLst>
                <a:latin typeface="Times New Roman" pitchFamily="18" charset="0"/>
              </a:rPr>
              <a:t>tunicamycin</a:t>
            </a:r>
            <a:r>
              <a:rPr lang="en-US" altLang="zh-CN" sz="2800" b="1" dirty="0">
                <a:latin typeface="Times New Roman" pitchFamily="18" charset="0"/>
              </a:rPr>
              <a:t>, which blocks the first step of the formation of the N-linked oligosaccharides (glycosylation is essential for targeting proteins to lysosomes).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4"/>
          <p:cNvSpPr txBox="1">
            <a:spLocks noChangeArrowheads="1"/>
          </p:cNvSpPr>
          <p:nvPr/>
        </p:nvSpPr>
        <p:spPr bwMode="auto">
          <a:xfrm>
            <a:off x="468313" y="6165850"/>
            <a:ext cx="8240712" cy="519113"/>
          </a:xfrm>
          <a:prstGeom prst="rect">
            <a:avLst/>
          </a:prstGeom>
          <a:noFill/>
          <a:ln w="9525">
            <a:noFill/>
            <a:miter lim="800000"/>
            <a:headEnd/>
            <a:tailEnd/>
          </a:ln>
        </p:spPr>
        <p:txBody>
          <a:bodyPr wrap="none">
            <a:spAutoFit/>
          </a:bodyPr>
          <a:lstStyle/>
          <a:p>
            <a:pPr algn="ctr"/>
            <a:r>
              <a:rPr lang="en-US" altLang="zh-CN" sz="2800" b="1" dirty="0">
                <a:solidFill>
                  <a:srgbClr val="3333FF"/>
                </a:solidFill>
              </a:rPr>
              <a:t>Synthesis of the core oligosaccharide of glycoproteins</a:t>
            </a:r>
          </a:p>
        </p:txBody>
      </p:sp>
      <p:pic>
        <p:nvPicPr>
          <p:cNvPr id="108547" name="Picture 5"/>
          <p:cNvPicPr>
            <a:picLocks noChangeAspect="1" noChangeArrowheads="1"/>
          </p:cNvPicPr>
          <p:nvPr/>
        </p:nvPicPr>
        <p:blipFill>
          <a:blip r:embed="rId3"/>
          <a:srcRect/>
          <a:stretch>
            <a:fillRect/>
          </a:stretch>
        </p:blipFill>
        <p:spPr bwMode="auto">
          <a:xfrm>
            <a:off x="303213" y="706438"/>
            <a:ext cx="8535987" cy="5445125"/>
          </a:xfrm>
          <a:prstGeom prst="rect">
            <a:avLst/>
          </a:prstGeom>
          <a:noFill/>
          <a:ln w="9525">
            <a:noFill/>
            <a:miter lim="800000"/>
            <a:headEnd/>
            <a:tailEnd/>
          </a:ln>
        </p:spPr>
      </p:pic>
      <p:sp>
        <p:nvSpPr>
          <p:cNvPr id="108548" name="Text Box 6"/>
          <p:cNvSpPr txBox="1">
            <a:spLocks noChangeArrowheads="1"/>
          </p:cNvSpPr>
          <p:nvPr/>
        </p:nvSpPr>
        <p:spPr bwMode="auto">
          <a:xfrm>
            <a:off x="3851275" y="322263"/>
            <a:ext cx="2089150" cy="366712"/>
          </a:xfrm>
          <a:prstGeom prst="rect">
            <a:avLst/>
          </a:prstGeom>
          <a:noFill/>
          <a:ln w="9525">
            <a:noFill/>
            <a:miter lim="800000"/>
            <a:headEnd/>
            <a:tailEnd/>
          </a:ln>
        </p:spPr>
        <p:txBody>
          <a:bodyPr>
            <a:spAutoFit/>
          </a:bodyPr>
          <a:lstStyle/>
          <a:p>
            <a:pPr algn="ctr">
              <a:spcBef>
                <a:spcPct val="50000"/>
              </a:spcBef>
            </a:pPr>
            <a:endParaRPr lang="zh-CN" altLang="zh-CN"/>
          </a:p>
        </p:txBody>
      </p:sp>
      <p:sp>
        <p:nvSpPr>
          <p:cNvPr id="108549" name="Text Box 7"/>
          <p:cNvSpPr txBox="1">
            <a:spLocks noChangeArrowheads="1"/>
          </p:cNvSpPr>
          <p:nvPr/>
        </p:nvSpPr>
        <p:spPr bwMode="auto">
          <a:xfrm>
            <a:off x="3276600" y="908050"/>
            <a:ext cx="2559050" cy="366713"/>
          </a:xfrm>
          <a:prstGeom prst="rect">
            <a:avLst/>
          </a:prstGeom>
          <a:noFill/>
          <a:ln w="9525">
            <a:noFill/>
            <a:miter lim="800000"/>
            <a:headEnd/>
            <a:tailEnd/>
          </a:ln>
        </p:spPr>
        <p:txBody>
          <a:bodyPr wrap="none">
            <a:spAutoFit/>
          </a:bodyPr>
          <a:lstStyle/>
          <a:p>
            <a:pPr algn="ctr"/>
            <a:r>
              <a:rPr kumimoji="1" lang="en-US" altLang="zh-CN" b="1" dirty="0"/>
              <a:t>An UDP-GlcNAc analog</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3"/>
          <p:cNvSpPr txBox="1">
            <a:spLocks noChangeArrowheads="1"/>
          </p:cNvSpPr>
          <p:nvPr/>
        </p:nvSpPr>
        <p:spPr bwMode="auto">
          <a:xfrm>
            <a:off x="447675" y="6242050"/>
            <a:ext cx="8228013" cy="366713"/>
          </a:xfrm>
          <a:prstGeom prst="rect">
            <a:avLst/>
          </a:prstGeom>
          <a:noFill/>
          <a:ln w="9525">
            <a:noFill/>
            <a:miter lim="800000"/>
            <a:headEnd/>
            <a:tailEnd/>
          </a:ln>
        </p:spPr>
        <p:txBody>
          <a:bodyPr>
            <a:spAutoFit/>
          </a:bodyPr>
          <a:lstStyle/>
          <a:p>
            <a:pPr algn="ctr"/>
            <a:endParaRPr lang="zh-CN" altLang="zh-CN"/>
          </a:p>
        </p:txBody>
      </p:sp>
      <p:sp>
        <p:nvSpPr>
          <p:cNvPr id="109571" name="Text Box 4"/>
          <p:cNvSpPr txBox="1">
            <a:spLocks noChangeArrowheads="1"/>
          </p:cNvSpPr>
          <p:nvPr/>
        </p:nvSpPr>
        <p:spPr bwMode="auto">
          <a:xfrm>
            <a:off x="252413" y="6237288"/>
            <a:ext cx="8674100" cy="366712"/>
          </a:xfrm>
          <a:prstGeom prst="rect">
            <a:avLst/>
          </a:prstGeom>
          <a:noFill/>
          <a:ln w="9525">
            <a:noFill/>
            <a:miter lim="800000"/>
            <a:headEnd/>
            <a:tailEnd/>
          </a:ln>
        </p:spPr>
        <p:txBody>
          <a:bodyPr wrap="none">
            <a:spAutoFit/>
          </a:bodyPr>
          <a:lstStyle/>
          <a:p>
            <a:pPr algn="ctr"/>
            <a:r>
              <a:rPr lang="en-US" altLang="zh-CN" b="1" dirty="0">
                <a:solidFill>
                  <a:srgbClr val="3333FF"/>
                </a:solidFill>
              </a:rPr>
              <a:t>Pathway taken by proteins destined for lysosomes, the plasma membranes, or secretion</a:t>
            </a:r>
          </a:p>
        </p:txBody>
      </p:sp>
      <p:pic>
        <p:nvPicPr>
          <p:cNvPr id="109572" name="Picture 5"/>
          <p:cNvPicPr>
            <a:picLocks noChangeAspect="1" noChangeArrowheads="1"/>
          </p:cNvPicPr>
          <p:nvPr/>
        </p:nvPicPr>
        <p:blipFill>
          <a:blip r:embed="rId3"/>
          <a:srcRect/>
          <a:stretch>
            <a:fillRect/>
          </a:stretch>
        </p:blipFill>
        <p:spPr bwMode="auto">
          <a:xfrm>
            <a:off x="2700338" y="68263"/>
            <a:ext cx="3762375" cy="609758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395288" y="3141663"/>
            <a:ext cx="7969250" cy="1739900"/>
          </a:xfrm>
          <a:prstGeom prst="rect">
            <a:avLst/>
          </a:prstGeom>
          <a:noFill/>
          <a:ln w="9525">
            <a:noFill/>
            <a:miter lim="800000"/>
            <a:headEnd/>
            <a:tailEnd/>
          </a:ln>
        </p:spPr>
        <p:txBody>
          <a:bodyPr wrap="none">
            <a:spAutoFit/>
          </a:bodyPr>
          <a:lstStyle/>
          <a:p>
            <a:pPr>
              <a:defRPr/>
            </a:pPr>
            <a:r>
              <a:rPr kumimoji="1" lang="en-US" altLang="zh-CN" sz="3600" b="1" dirty="0">
                <a:solidFill>
                  <a:srgbClr val="3333FF"/>
                </a:solidFill>
              </a:rPr>
              <a:t>Each mRNA molecule would have three</a:t>
            </a:r>
          </a:p>
          <a:p>
            <a:pPr>
              <a:defRPr/>
            </a:pPr>
            <a:r>
              <a:rPr kumimoji="1" lang="en-US" altLang="zh-CN" sz="3600" b="1" dirty="0">
                <a:solidFill>
                  <a:srgbClr val="3333FF"/>
                </a:solidFill>
              </a:rPr>
              <a:t>potential reading frames (</a:t>
            </a:r>
            <a:r>
              <a:rPr kumimoji="1" lang="en-US" altLang="zh-CN" sz="3600" b="1" i="1" dirty="0">
                <a:solidFill>
                  <a:srgbClr val="3333FF"/>
                </a:solidFill>
              </a:rPr>
              <a:t>but only one</a:t>
            </a:r>
          </a:p>
          <a:p>
            <a:pPr>
              <a:defRPr/>
            </a:pPr>
            <a:r>
              <a:rPr kumimoji="1" lang="en-US" altLang="zh-CN" sz="3600" b="1" i="1" dirty="0">
                <a:solidFill>
                  <a:srgbClr val="3333FF"/>
                </a:solidFill>
              </a:rPr>
              <a:t>usually codes for a polypeptide chain</a:t>
            </a:r>
            <a:r>
              <a:rPr kumimoji="1" lang="en-US" altLang="zh-CN" sz="3600" b="1" dirty="0">
                <a:solidFill>
                  <a:srgbClr val="3333FF"/>
                </a:solidFill>
              </a:rPr>
              <a:t>).</a:t>
            </a:r>
          </a:p>
        </p:txBody>
      </p:sp>
      <p:pic>
        <p:nvPicPr>
          <p:cNvPr id="12291" name="Picture 5"/>
          <p:cNvPicPr>
            <a:picLocks noChangeAspect="1" noChangeArrowheads="1"/>
          </p:cNvPicPr>
          <p:nvPr/>
        </p:nvPicPr>
        <p:blipFill>
          <a:blip r:embed="rId2"/>
          <a:srcRect/>
          <a:stretch>
            <a:fillRect/>
          </a:stretch>
        </p:blipFill>
        <p:spPr bwMode="auto">
          <a:xfrm>
            <a:off x="323850" y="765175"/>
            <a:ext cx="8535988" cy="1655763"/>
          </a:xfrm>
          <a:prstGeom prst="rect">
            <a:avLst/>
          </a:prstGeom>
          <a:noFill/>
          <a:ln w="9525">
            <a:noFill/>
            <a:miter lim="800000"/>
            <a:headEnd/>
            <a:tailEnd/>
          </a:ln>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0" y="188640"/>
            <a:ext cx="9144000" cy="1143000"/>
          </a:xfrm>
        </p:spPr>
        <p:txBody>
          <a:bodyPr/>
          <a:lstStyle/>
          <a:p>
            <a:pPr eaLnBrk="1" hangingPunct="1"/>
            <a:r>
              <a:rPr lang="en-US" altLang="zh-CN" sz="3800" b="1" dirty="0">
                <a:solidFill>
                  <a:srgbClr val="3333FF"/>
                </a:solidFill>
                <a:latin typeface="Times New Roman" pitchFamily="18" charset="0"/>
              </a:rPr>
              <a:t>34. Signals for targeting proteins to other cellular locations are being identified</a:t>
            </a:r>
          </a:p>
        </p:txBody>
      </p:sp>
      <p:sp>
        <p:nvSpPr>
          <p:cNvPr id="110595" name="Rectangle 3"/>
          <p:cNvSpPr>
            <a:spLocks noGrp="1" noChangeArrowheads="1"/>
          </p:cNvSpPr>
          <p:nvPr>
            <p:ph type="body" idx="1"/>
          </p:nvPr>
        </p:nvSpPr>
        <p:spPr>
          <a:xfrm>
            <a:off x="182212" y="1628800"/>
            <a:ext cx="8961788" cy="4114800"/>
          </a:xfrm>
        </p:spPr>
        <p:txBody>
          <a:bodyPr/>
          <a:lstStyle/>
          <a:p>
            <a:pPr eaLnBrk="1" hangingPunct="1">
              <a:lnSpc>
                <a:spcPct val="90000"/>
              </a:lnSpc>
            </a:pPr>
            <a:r>
              <a:rPr lang="en-US" altLang="zh-CN" sz="2800" b="1" dirty="0">
                <a:latin typeface="Times New Roman" pitchFamily="18" charset="0"/>
              </a:rPr>
              <a:t>Proteins targeted to </a:t>
            </a:r>
            <a:r>
              <a:rPr lang="en-US" altLang="zh-CN" sz="2800" b="1" dirty="0">
                <a:solidFill>
                  <a:srgbClr val="3333FF"/>
                </a:solidFill>
                <a:latin typeface="Times New Roman" pitchFamily="18" charset="0"/>
              </a:rPr>
              <a:t>mitochondria</a:t>
            </a:r>
            <a:r>
              <a:rPr lang="en-US" altLang="zh-CN" sz="2800" b="1" dirty="0">
                <a:latin typeface="Times New Roman" pitchFamily="18" charset="0"/>
              </a:rPr>
              <a:t> and </a:t>
            </a:r>
            <a:r>
              <a:rPr lang="en-US" altLang="zh-CN" sz="2800" b="1" dirty="0">
                <a:solidFill>
                  <a:srgbClr val="3333FF"/>
                </a:solidFill>
                <a:latin typeface="Times New Roman" pitchFamily="18" charset="0"/>
              </a:rPr>
              <a:t>chloroplasts</a:t>
            </a:r>
            <a:r>
              <a:rPr lang="en-US" altLang="zh-CN" sz="2800" b="1" dirty="0">
                <a:latin typeface="Times New Roman" pitchFamily="18" charset="0"/>
              </a:rPr>
              <a:t>  have a </a:t>
            </a:r>
            <a:r>
              <a:rPr lang="en-US" altLang="zh-CN" sz="2800" b="1" dirty="0">
                <a:solidFill>
                  <a:srgbClr val="3333FF"/>
                </a:solidFill>
                <a:latin typeface="Times New Roman" pitchFamily="18" charset="0"/>
              </a:rPr>
              <a:t>uptake-targeting sequence</a:t>
            </a:r>
            <a:r>
              <a:rPr lang="en-US" altLang="zh-CN" sz="2800" b="1" dirty="0">
                <a:latin typeface="Times New Roman" pitchFamily="18" charset="0"/>
              </a:rPr>
              <a:t> at the N-terminal   that will be cleaved once the proteins reached their   final destinations.</a:t>
            </a:r>
          </a:p>
          <a:p>
            <a:pPr eaLnBrk="1" hangingPunct="1">
              <a:lnSpc>
                <a:spcPct val="90000"/>
              </a:lnSpc>
            </a:pPr>
            <a:r>
              <a:rPr lang="en-US" altLang="zh-CN" sz="2800" b="1" dirty="0">
                <a:latin typeface="Times New Roman" pitchFamily="18" charset="0"/>
              </a:rPr>
              <a:t>Molecular chaperones are required for keeping proteins in a partially unfolded form in cytosol and for protein refolding in mitochondria and chloroplasts.</a:t>
            </a:r>
          </a:p>
          <a:p>
            <a:pPr eaLnBrk="1" hangingPunct="1">
              <a:lnSpc>
                <a:spcPct val="90000"/>
              </a:lnSpc>
            </a:pPr>
            <a:r>
              <a:rPr lang="en-US" altLang="zh-CN" sz="2800" b="1" dirty="0">
                <a:latin typeface="Times New Roman" pitchFamily="18" charset="0"/>
              </a:rPr>
              <a:t>Proteins targeted to</a:t>
            </a:r>
            <a:r>
              <a:rPr lang="en-US" altLang="zh-CN" sz="2800" b="1" dirty="0">
                <a:solidFill>
                  <a:srgbClr val="00FFFF"/>
                </a:solidFill>
                <a:latin typeface="Times New Roman" pitchFamily="18" charset="0"/>
              </a:rPr>
              <a:t> </a:t>
            </a:r>
            <a:r>
              <a:rPr lang="en-US" altLang="zh-CN" sz="2800" b="1" dirty="0">
                <a:solidFill>
                  <a:srgbClr val="3333FF"/>
                </a:solidFill>
                <a:latin typeface="Times New Roman" pitchFamily="18" charset="0"/>
              </a:rPr>
              <a:t>nucleus</a:t>
            </a:r>
            <a:r>
              <a:rPr lang="en-US" altLang="zh-CN" sz="2800" b="1" dirty="0">
                <a:solidFill>
                  <a:srgbClr val="00FFFF"/>
                </a:solidFill>
                <a:latin typeface="Times New Roman" pitchFamily="18" charset="0"/>
              </a:rPr>
              <a:t> </a:t>
            </a:r>
            <a:r>
              <a:rPr lang="en-US" altLang="zh-CN" sz="2800" b="1" dirty="0">
                <a:latin typeface="Times New Roman" pitchFamily="18" charset="0"/>
              </a:rPr>
              <a:t>have an </a:t>
            </a:r>
            <a:r>
              <a:rPr lang="en-US" altLang="zh-CN" sz="2800" b="1" dirty="0">
                <a:solidFill>
                  <a:srgbClr val="3333FF"/>
                </a:solidFill>
                <a:latin typeface="Times New Roman" pitchFamily="18" charset="0"/>
              </a:rPr>
              <a:t>internal signal sequence</a:t>
            </a:r>
            <a:r>
              <a:rPr lang="en-US" altLang="zh-CN" sz="2800" b="1" dirty="0">
                <a:latin typeface="Times New Roman" pitchFamily="18" charset="0"/>
              </a:rPr>
              <a:t> that will not be cleaved after proteins reach  the nucleus.</a:t>
            </a:r>
          </a:p>
          <a:p>
            <a:pPr eaLnBrk="1" hangingPunct="1">
              <a:lnSpc>
                <a:spcPct val="90000"/>
              </a:lnSpc>
            </a:pPr>
            <a:r>
              <a:rPr lang="en-US" altLang="zh-CN" sz="2800" b="1" dirty="0">
                <a:latin typeface="Times New Roman" pitchFamily="18" charset="0"/>
              </a:rPr>
              <a:t>Proteins with a C-terminal </a:t>
            </a:r>
            <a:r>
              <a:rPr lang="en-US" altLang="zh-CN" sz="2800" b="1" dirty="0">
                <a:solidFill>
                  <a:srgbClr val="3333FF"/>
                </a:solidFill>
                <a:latin typeface="Times New Roman" pitchFamily="18" charset="0"/>
              </a:rPr>
              <a:t>KDEL</a:t>
            </a:r>
            <a:r>
              <a:rPr lang="en-US" altLang="zh-CN" sz="2800" b="1" dirty="0">
                <a:solidFill>
                  <a:srgbClr val="FFFF00"/>
                </a:solidFill>
                <a:latin typeface="Times New Roman" pitchFamily="18" charset="0"/>
              </a:rPr>
              <a:t> </a:t>
            </a:r>
            <a:r>
              <a:rPr lang="en-US" altLang="zh-CN" sz="2800" b="1" dirty="0">
                <a:latin typeface="Times New Roman" pitchFamily="18" charset="0"/>
              </a:rPr>
              <a:t>are returned to the </a:t>
            </a:r>
            <a:r>
              <a:rPr lang="en-US" altLang="zh-CN" sz="2800" b="1" dirty="0">
                <a:solidFill>
                  <a:srgbClr val="3333FF"/>
                </a:solidFill>
                <a:latin typeface="Times New Roman" pitchFamily="18" charset="0"/>
              </a:rPr>
              <a:t>ER</a:t>
            </a:r>
            <a:r>
              <a:rPr lang="en-US" altLang="zh-CN" sz="2800" b="1" dirty="0">
                <a:latin typeface="Times New Roman" pitchFamily="18" charset="0"/>
              </a:rPr>
              <a:t>.</a:t>
            </a:r>
          </a:p>
          <a:p>
            <a:pPr eaLnBrk="1" hangingPunct="1">
              <a:lnSpc>
                <a:spcPct val="90000"/>
              </a:lnSpc>
            </a:pPr>
            <a:endParaRPr lang="en-US" altLang="zh-CN" sz="2800" b="1" dirty="0">
              <a:latin typeface="Times New Roman"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3"/>
          <a:srcRect/>
          <a:stretch>
            <a:fillRect/>
          </a:stretch>
        </p:blipFill>
        <p:spPr bwMode="auto">
          <a:xfrm>
            <a:off x="539750" y="260350"/>
            <a:ext cx="3840163" cy="6097588"/>
          </a:xfrm>
          <a:prstGeom prst="rect">
            <a:avLst/>
          </a:prstGeom>
          <a:noFill/>
          <a:ln w="9525">
            <a:noFill/>
            <a:miter lim="800000"/>
            <a:headEnd/>
            <a:tailEnd/>
          </a:ln>
        </p:spPr>
      </p:pic>
      <p:pic>
        <p:nvPicPr>
          <p:cNvPr id="111619" name="Picture 3"/>
          <p:cNvPicPr>
            <a:picLocks noChangeAspect="1" noChangeArrowheads="1"/>
          </p:cNvPicPr>
          <p:nvPr/>
        </p:nvPicPr>
        <p:blipFill>
          <a:blip r:embed="rId4"/>
          <a:srcRect/>
          <a:stretch>
            <a:fillRect/>
          </a:stretch>
        </p:blipFill>
        <p:spPr bwMode="auto">
          <a:xfrm>
            <a:off x="4572000" y="260350"/>
            <a:ext cx="4078288" cy="6097588"/>
          </a:xfrm>
          <a:prstGeom prst="rect">
            <a:avLst/>
          </a:prstGeom>
          <a:noFill/>
          <a:ln w="9525">
            <a:noFill/>
            <a:miter lim="800000"/>
            <a:headEnd/>
            <a:tailEnd/>
          </a:ln>
        </p:spPr>
      </p:pic>
      <p:sp>
        <p:nvSpPr>
          <p:cNvPr id="111620" name="Text Box 4"/>
          <p:cNvSpPr txBox="1">
            <a:spLocks noChangeArrowheads="1"/>
          </p:cNvSpPr>
          <p:nvPr/>
        </p:nvSpPr>
        <p:spPr bwMode="auto">
          <a:xfrm>
            <a:off x="552450" y="6237312"/>
            <a:ext cx="8039100" cy="519113"/>
          </a:xfrm>
          <a:prstGeom prst="rect">
            <a:avLst/>
          </a:prstGeom>
          <a:noFill/>
          <a:ln w="9525">
            <a:noFill/>
            <a:miter lim="800000"/>
            <a:headEnd/>
            <a:tailEnd/>
          </a:ln>
        </p:spPr>
        <p:txBody>
          <a:bodyPr wrap="none">
            <a:spAutoFit/>
          </a:bodyPr>
          <a:lstStyle/>
          <a:p>
            <a:pPr algn="ctr"/>
            <a:r>
              <a:rPr lang="en-US" altLang="zh-CN" sz="2800" b="1" dirty="0">
                <a:solidFill>
                  <a:srgbClr val="3333FF"/>
                </a:solidFill>
              </a:rPr>
              <a:t>Proteins targeting to mitochondria and chloroplasts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3"/>
          <p:cNvSpPr txBox="1">
            <a:spLocks noChangeArrowheads="1"/>
          </p:cNvSpPr>
          <p:nvPr/>
        </p:nvSpPr>
        <p:spPr bwMode="auto">
          <a:xfrm>
            <a:off x="1456246" y="6113463"/>
            <a:ext cx="5909246" cy="646331"/>
          </a:xfrm>
          <a:prstGeom prst="rect">
            <a:avLst/>
          </a:prstGeom>
          <a:noFill/>
          <a:ln w="9525">
            <a:noFill/>
            <a:miter lim="800000"/>
            <a:headEnd/>
            <a:tailEnd/>
          </a:ln>
        </p:spPr>
        <p:txBody>
          <a:bodyPr wrap="none">
            <a:spAutoFit/>
          </a:bodyPr>
          <a:lstStyle/>
          <a:p>
            <a:pPr algn="ctr"/>
            <a:r>
              <a:rPr lang="en-US" altLang="zh-CN" sz="3600" b="1" dirty="0">
                <a:solidFill>
                  <a:srgbClr val="3333FF"/>
                </a:solidFill>
              </a:rPr>
              <a:t>Targeting of nuclear proteins</a:t>
            </a:r>
          </a:p>
        </p:txBody>
      </p:sp>
      <p:pic>
        <p:nvPicPr>
          <p:cNvPr id="112643" name="Picture 4"/>
          <p:cNvPicPr>
            <a:picLocks noChangeAspect="1" noChangeArrowheads="1"/>
          </p:cNvPicPr>
          <p:nvPr/>
        </p:nvPicPr>
        <p:blipFill>
          <a:blip r:embed="rId3"/>
          <a:srcRect/>
          <a:stretch>
            <a:fillRect/>
          </a:stretch>
        </p:blipFill>
        <p:spPr bwMode="auto">
          <a:xfrm>
            <a:off x="2124075" y="0"/>
            <a:ext cx="4670425" cy="6097588"/>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0" y="188640"/>
            <a:ext cx="9144000" cy="1143000"/>
          </a:xfrm>
        </p:spPr>
        <p:txBody>
          <a:bodyPr/>
          <a:lstStyle/>
          <a:p>
            <a:pPr eaLnBrk="1" hangingPunct="1"/>
            <a:r>
              <a:rPr lang="en-US" altLang="zh-CN" sz="4200" b="1" dirty="0">
                <a:solidFill>
                  <a:srgbClr val="3333FF"/>
                </a:solidFill>
                <a:latin typeface="Times New Roman" pitchFamily="18" charset="0"/>
              </a:rPr>
              <a:t>35. Bacteria also use signal sequences to target proteins</a:t>
            </a:r>
          </a:p>
        </p:txBody>
      </p:sp>
      <p:sp>
        <p:nvSpPr>
          <p:cNvPr id="113667" name="Rectangle 3"/>
          <p:cNvSpPr>
            <a:spLocks noGrp="1" noChangeArrowheads="1"/>
          </p:cNvSpPr>
          <p:nvPr>
            <p:ph type="body" idx="1"/>
          </p:nvPr>
        </p:nvSpPr>
        <p:spPr>
          <a:xfrm>
            <a:off x="95209" y="1628800"/>
            <a:ext cx="8869280" cy="4114800"/>
          </a:xfrm>
        </p:spPr>
        <p:txBody>
          <a:bodyPr/>
          <a:lstStyle/>
          <a:p>
            <a:pPr eaLnBrk="1" hangingPunct="1">
              <a:lnSpc>
                <a:spcPct val="90000"/>
              </a:lnSpc>
            </a:pPr>
            <a:r>
              <a:rPr lang="en-US" altLang="zh-CN" b="1" dirty="0">
                <a:latin typeface="Times New Roman" pitchFamily="18" charset="0"/>
              </a:rPr>
              <a:t>The signal sequences for targeting proteins to the inner and outer membranes, periplasmic space and extracellular medium are much like those found on eukaryotic proteins targeted to the ER (sometimes replaceable).</a:t>
            </a:r>
          </a:p>
          <a:p>
            <a:pPr eaLnBrk="1" hangingPunct="1">
              <a:lnSpc>
                <a:spcPct val="90000"/>
              </a:lnSpc>
            </a:pPr>
            <a:r>
              <a:rPr lang="en-US" altLang="zh-CN" b="1" dirty="0">
                <a:latin typeface="Times New Roman" pitchFamily="18" charset="0"/>
              </a:rPr>
              <a:t>The proteins to be targeted to these locations are maintained in a “</a:t>
            </a:r>
            <a:r>
              <a:rPr lang="en-US" altLang="zh-CN" b="1" dirty="0">
                <a:solidFill>
                  <a:srgbClr val="FF0000"/>
                </a:solidFill>
                <a:latin typeface="Times New Roman" pitchFamily="18" charset="0"/>
              </a:rPr>
              <a:t>translocation-competent” conformation</a:t>
            </a:r>
            <a:r>
              <a:rPr lang="en-US" altLang="zh-CN" b="1" dirty="0">
                <a:latin typeface="Times New Roman" pitchFamily="18" charset="0"/>
              </a:rPr>
              <a:t> by Sec B (a molecular chaperone), much like what happens to proteins to be targeted to mitochondria and chloroplasts.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ChangeArrowheads="1"/>
          </p:cNvSpPr>
          <p:nvPr/>
        </p:nvSpPr>
        <p:spPr bwMode="auto">
          <a:xfrm>
            <a:off x="228600" y="4746625"/>
            <a:ext cx="8756650" cy="519113"/>
          </a:xfrm>
          <a:prstGeom prst="rect">
            <a:avLst/>
          </a:prstGeom>
          <a:noFill/>
          <a:ln w="9525">
            <a:noFill/>
            <a:miter lim="800000"/>
            <a:headEnd/>
            <a:tailEnd/>
          </a:ln>
        </p:spPr>
        <p:txBody>
          <a:bodyPr wrap="none">
            <a:spAutoFit/>
          </a:bodyPr>
          <a:lstStyle/>
          <a:p>
            <a:r>
              <a:rPr kumimoji="1" lang="en-US" altLang="zh-CN" sz="2800" b="1" dirty="0">
                <a:solidFill>
                  <a:srgbClr val="3333FF"/>
                </a:solidFill>
              </a:rPr>
              <a:t>Signal sequences targeting different locations in bacteria</a:t>
            </a:r>
          </a:p>
        </p:txBody>
      </p:sp>
      <p:pic>
        <p:nvPicPr>
          <p:cNvPr id="114691" name="Picture 8"/>
          <p:cNvPicPr>
            <a:picLocks noChangeAspect="1" noChangeArrowheads="1"/>
          </p:cNvPicPr>
          <p:nvPr/>
        </p:nvPicPr>
        <p:blipFill>
          <a:blip r:embed="rId2"/>
          <a:srcRect/>
          <a:stretch>
            <a:fillRect/>
          </a:stretch>
        </p:blipFill>
        <p:spPr bwMode="auto">
          <a:xfrm>
            <a:off x="323850" y="1052513"/>
            <a:ext cx="8535988" cy="319405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4"/>
          <p:cNvSpPr txBox="1">
            <a:spLocks noChangeArrowheads="1"/>
          </p:cNvSpPr>
          <p:nvPr/>
        </p:nvSpPr>
        <p:spPr bwMode="auto">
          <a:xfrm>
            <a:off x="1115616" y="6021288"/>
            <a:ext cx="7258050" cy="641350"/>
          </a:xfrm>
          <a:prstGeom prst="rect">
            <a:avLst/>
          </a:prstGeom>
          <a:noFill/>
          <a:ln w="9525">
            <a:noFill/>
            <a:miter lim="800000"/>
            <a:headEnd/>
            <a:tailEnd/>
          </a:ln>
        </p:spPr>
        <p:txBody>
          <a:bodyPr wrap="none">
            <a:spAutoFit/>
          </a:bodyPr>
          <a:lstStyle/>
          <a:p>
            <a:pPr algn="ctr"/>
            <a:r>
              <a:rPr lang="en-US" altLang="zh-CN" sz="3600" b="1" dirty="0">
                <a:solidFill>
                  <a:srgbClr val="3333FF"/>
                </a:solidFill>
              </a:rPr>
              <a:t>Model for protein export in bacteria</a:t>
            </a:r>
          </a:p>
        </p:txBody>
      </p:sp>
      <p:pic>
        <p:nvPicPr>
          <p:cNvPr id="115715" name="Picture 5"/>
          <p:cNvPicPr>
            <a:picLocks noChangeAspect="1" noChangeArrowheads="1"/>
          </p:cNvPicPr>
          <p:nvPr/>
        </p:nvPicPr>
        <p:blipFill>
          <a:blip r:embed="rId2"/>
          <a:srcRect/>
          <a:stretch>
            <a:fillRect/>
          </a:stretch>
        </p:blipFill>
        <p:spPr bwMode="auto">
          <a:xfrm>
            <a:off x="250825" y="188913"/>
            <a:ext cx="8535988" cy="5926137"/>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3926" y="476672"/>
            <a:ext cx="9144000" cy="1143000"/>
          </a:xfrm>
        </p:spPr>
        <p:txBody>
          <a:bodyPr/>
          <a:lstStyle/>
          <a:p>
            <a:pPr eaLnBrk="1" hangingPunct="1">
              <a:lnSpc>
                <a:spcPts val="5000"/>
              </a:lnSpc>
            </a:pPr>
            <a:r>
              <a:rPr lang="en-US" altLang="zh-CN" sz="4600" b="1" dirty="0">
                <a:solidFill>
                  <a:srgbClr val="3333FF"/>
                </a:solidFill>
                <a:latin typeface="Times New Roman" pitchFamily="18" charset="0"/>
              </a:rPr>
              <a:t>36. Proteins differ markedly in their half-lives and are targeted   for destruction</a:t>
            </a:r>
          </a:p>
        </p:txBody>
      </p:sp>
      <p:sp>
        <p:nvSpPr>
          <p:cNvPr id="116739" name="Rectangle 3"/>
          <p:cNvSpPr>
            <a:spLocks noGrp="1" noChangeArrowheads="1"/>
          </p:cNvSpPr>
          <p:nvPr>
            <p:ph type="body" idx="1"/>
          </p:nvPr>
        </p:nvSpPr>
        <p:spPr>
          <a:xfrm>
            <a:off x="188832" y="2060848"/>
            <a:ext cx="8941242" cy="4114800"/>
          </a:xfrm>
        </p:spPr>
        <p:txBody>
          <a:bodyPr/>
          <a:lstStyle/>
          <a:p>
            <a:pPr eaLnBrk="1" hangingPunct="1">
              <a:lnSpc>
                <a:spcPct val="90000"/>
              </a:lnSpc>
            </a:pPr>
            <a:r>
              <a:rPr lang="en-US" altLang="zh-CN" sz="3100" b="1" dirty="0">
                <a:latin typeface="Times New Roman" pitchFamily="18" charset="0"/>
              </a:rPr>
              <a:t>Damaged proteins are usually quickly removed by controlled degradation.</a:t>
            </a:r>
          </a:p>
          <a:p>
            <a:pPr eaLnBrk="1" hangingPunct="1">
              <a:lnSpc>
                <a:spcPct val="90000"/>
              </a:lnSpc>
            </a:pPr>
            <a:r>
              <a:rPr lang="en-US" altLang="zh-CN" sz="3100" b="1" dirty="0">
                <a:solidFill>
                  <a:srgbClr val="FF0000"/>
                </a:solidFill>
                <a:latin typeface="Times New Roman" pitchFamily="18" charset="0"/>
              </a:rPr>
              <a:t>Enzymes important in metabolic regulation usually have short lives.</a:t>
            </a:r>
          </a:p>
          <a:p>
            <a:pPr eaLnBrk="1" hangingPunct="1">
              <a:lnSpc>
                <a:spcPct val="90000"/>
              </a:lnSpc>
            </a:pPr>
            <a:r>
              <a:rPr lang="en-US" altLang="zh-CN" sz="3100" b="1" dirty="0">
                <a:latin typeface="Times New Roman" pitchFamily="18" charset="0"/>
              </a:rPr>
              <a:t>Proteins are degraded by ATP-dependent cytosolic systems in all cells.</a:t>
            </a:r>
          </a:p>
          <a:p>
            <a:pPr eaLnBrk="1" hangingPunct="1">
              <a:lnSpc>
                <a:spcPct val="90000"/>
              </a:lnSpc>
            </a:pPr>
            <a:r>
              <a:rPr lang="en-US" altLang="zh-CN" sz="3100" b="1" dirty="0">
                <a:solidFill>
                  <a:srgbClr val="FF0000"/>
                </a:solidFill>
                <a:latin typeface="Times New Roman" pitchFamily="18" charset="0"/>
              </a:rPr>
              <a:t>Ubiquitin</a:t>
            </a:r>
            <a:r>
              <a:rPr lang="en-US" altLang="zh-CN" sz="3100" b="1" dirty="0">
                <a:latin typeface="Times New Roman" pitchFamily="18" charset="0"/>
              </a:rPr>
              <a:t>, a extremely well conserved 76-residue protein, tags proteins for destruction in eukaryotic cells by the action of three enzymes (E1, E2 and E3).</a:t>
            </a:r>
          </a:p>
          <a:p>
            <a:pPr eaLnBrk="1" hangingPunct="1">
              <a:lnSpc>
                <a:spcPct val="90000"/>
              </a:lnSpc>
            </a:pPr>
            <a:endParaRPr lang="en-US" altLang="zh-CN" sz="3100" b="1" dirty="0">
              <a:latin typeface="Times New Roman"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table 27-09"/>
          <p:cNvPicPr>
            <a:picLocks noChangeAspect="1" noChangeArrowheads="1"/>
          </p:cNvPicPr>
          <p:nvPr/>
        </p:nvPicPr>
        <p:blipFill>
          <a:blip r:embed="rId3"/>
          <a:srcRect/>
          <a:stretch>
            <a:fillRect/>
          </a:stretch>
        </p:blipFill>
        <p:spPr bwMode="auto">
          <a:xfrm>
            <a:off x="1435100" y="165100"/>
            <a:ext cx="6276975" cy="6532563"/>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srcRect/>
          <a:stretch>
            <a:fillRect/>
          </a:stretch>
        </p:blipFill>
        <p:spPr bwMode="auto">
          <a:xfrm>
            <a:off x="3132138" y="188913"/>
            <a:ext cx="2932112" cy="6097587"/>
          </a:xfrm>
          <a:prstGeom prst="rect">
            <a:avLst/>
          </a:prstGeom>
          <a:noFill/>
          <a:ln w="9525">
            <a:noFill/>
            <a:miter lim="800000"/>
            <a:headEnd/>
            <a:tailEnd/>
          </a:ln>
        </p:spPr>
      </p:pic>
      <p:sp>
        <p:nvSpPr>
          <p:cNvPr id="118787" name="Text Box 3"/>
          <p:cNvSpPr txBox="1">
            <a:spLocks noChangeArrowheads="1"/>
          </p:cNvSpPr>
          <p:nvPr/>
        </p:nvSpPr>
        <p:spPr bwMode="auto">
          <a:xfrm>
            <a:off x="868005" y="6211669"/>
            <a:ext cx="7460377" cy="646331"/>
          </a:xfrm>
          <a:prstGeom prst="rect">
            <a:avLst/>
          </a:prstGeom>
          <a:noFill/>
          <a:ln w="9525">
            <a:noFill/>
            <a:miter lim="800000"/>
            <a:headEnd/>
            <a:tailEnd/>
          </a:ln>
        </p:spPr>
        <p:txBody>
          <a:bodyPr wrap="none">
            <a:spAutoFit/>
          </a:bodyPr>
          <a:lstStyle/>
          <a:p>
            <a:pPr algn="ctr"/>
            <a:r>
              <a:rPr lang="en-US" altLang="zh-CN" sz="3600" b="1" dirty="0">
                <a:solidFill>
                  <a:srgbClr val="3333FF"/>
                </a:solidFill>
              </a:rPr>
              <a:t>Attachment of ubiquitin to a protein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Text Box 3"/>
          <p:cNvSpPr txBox="1">
            <a:spLocks noChangeArrowheads="1"/>
          </p:cNvSpPr>
          <p:nvPr/>
        </p:nvSpPr>
        <p:spPr bwMode="auto">
          <a:xfrm>
            <a:off x="9218" y="6021288"/>
            <a:ext cx="9109994" cy="523220"/>
          </a:xfrm>
          <a:prstGeom prst="rect">
            <a:avLst/>
          </a:prstGeom>
          <a:noFill/>
          <a:ln w="9525">
            <a:noFill/>
            <a:miter lim="800000"/>
            <a:headEnd/>
            <a:tailEnd/>
          </a:ln>
        </p:spPr>
        <p:txBody>
          <a:bodyPr wrap="none">
            <a:spAutoFit/>
          </a:bodyPr>
          <a:lstStyle/>
          <a:p>
            <a:pPr algn="ctr"/>
            <a:r>
              <a:rPr lang="en-US" altLang="zh-CN" sz="2700" b="1" dirty="0">
                <a:solidFill>
                  <a:srgbClr val="3333FF"/>
                </a:solidFill>
              </a:rPr>
              <a:t>Three-dimensional structure of the eukaryotic proteasome</a:t>
            </a:r>
          </a:p>
        </p:txBody>
      </p:sp>
      <p:pic>
        <p:nvPicPr>
          <p:cNvPr id="4" name="Picture 2" descr="figure_27_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332656"/>
            <a:ext cx="6161432" cy="564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548680"/>
            <a:ext cx="9144000" cy="1143000"/>
          </a:xfrm>
        </p:spPr>
        <p:txBody>
          <a:bodyPr/>
          <a:lstStyle/>
          <a:p>
            <a:pPr eaLnBrk="1" hangingPunct="1">
              <a:lnSpc>
                <a:spcPts val="5000"/>
              </a:lnSpc>
            </a:pPr>
            <a:r>
              <a:rPr lang="en-US" altLang="zh-CN" sz="4200" b="1" dirty="0">
                <a:solidFill>
                  <a:srgbClr val="3333FF"/>
                </a:solidFill>
                <a:latin typeface="Times New Roman" panose="02020603050405020304" pitchFamily="18" charset="0"/>
                <a:cs typeface="Times New Roman" panose="02020603050405020304" pitchFamily="18" charset="0"/>
              </a:rPr>
              <a:t>4. The genetic codes were deciphered by simply using the </a:t>
            </a:r>
            <a:r>
              <a:rPr lang="en-US" altLang="zh-CN" sz="4200" b="1" i="1" dirty="0">
                <a:solidFill>
                  <a:srgbClr val="3333FF"/>
                </a:solidFill>
                <a:latin typeface="Times New Roman" panose="02020603050405020304" pitchFamily="18" charset="0"/>
                <a:cs typeface="Times New Roman" panose="02020603050405020304" pitchFamily="18" charset="0"/>
              </a:rPr>
              <a:t>in vitro</a:t>
            </a:r>
            <a:r>
              <a:rPr lang="en-US" altLang="zh-CN" sz="4200" b="1" dirty="0">
                <a:solidFill>
                  <a:srgbClr val="3333FF"/>
                </a:solidFill>
                <a:latin typeface="Times New Roman" panose="02020603050405020304" pitchFamily="18" charset="0"/>
                <a:cs typeface="Times New Roman" panose="02020603050405020304" pitchFamily="18" charset="0"/>
              </a:rPr>
              <a:t> protein synthesis system</a:t>
            </a:r>
            <a:r>
              <a:rPr lang="en-US" altLang="zh-CN" sz="4200" dirty="0">
                <a:latin typeface="Times New Roman" panose="02020603050405020304" pitchFamily="18" charset="0"/>
                <a:cs typeface="Times New Roman" panose="02020603050405020304" pitchFamily="18" charset="0"/>
              </a:rPr>
              <a:t> </a:t>
            </a:r>
          </a:p>
        </p:txBody>
      </p:sp>
      <p:sp>
        <p:nvSpPr>
          <p:cNvPr id="13315" name="Rectangle 3"/>
          <p:cNvSpPr>
            <a:spLocks noGrp="1" noChangeArrowheads="1"/>
          </p:cNvSpPr>
          <p:nvPr>
            <p:ph type="body" idx="1"/>
          </p:nvPr>
        </p:nvSpPr>
        <p:spPr>
          <a:xfrm>
            <a:off x="0" y="2309813"/>
            <a:ext cx="9372600" cy="4548187"/>
          </a:xfrm>
        </p:spPr>
        <p:txBody>
          <a:bodyPr/>
          <a:lstStyle/>
          <a:p>
            <a:pPr eaLnBrk="1" hangingPunct="1">
              <a:lnSpc>
                <a:spcPct val="90000"/>
              </a:lnSpc>
            </a:pPr>
            <a:r>
              <a:rPr lang="en-US" altLang="zh-CN" sz="2800" b="1" dirty="0">
                <a:latin typeface="Times New Roman" pitchFamily="18" charset="0"/>
              </a:rPr>
              <a:t>Artificially synthesized poly(U), synthesized using </a:t>
            </a:r>
            <a:r>
              <a:rPr lang="en-US" altLang="zh-CN" sz="2800" b="1" dirty="0">
                <a:solidFill>
                  <a:srgbClr val="FF0000"/>
                </a:solidFill>
                <a:latin typeface="Times New Roman" pitchFamily="18" charset="0"/>
              </a:rPr>
              <a:t>polynucleotide phosphorylase</a:t>
            </a:r>
            <a:r>
              <a:rPr lang="en-US" altLang="zh-CN" sz="2800" b="1" dirty="0">
                <a:latin typeface="Times New Roman" pitchFamily="18" charset="0"/>
              </a:rPr>
              <a:t>, was added to 20 reaction tubes each containing the cell-free </a:t>
            </a:r>
            <a:r>
              <a:rPr lang="en-US" altLang="zh-CN" sz="2800" b="1" i="1" dirty="0">
                <a:latin typeface="Times New Roman" pitchFamily="18" charset="0"/>
              </a:rPr>
              <a:t>E.coli</a:t>
            </a:r>
            <a:r>
              <a:rPr lang="en-US" altLang="zh-CN" sz="2800" b="1" dirty="0">
                <a:latin typeface="Times New Roman" pitchFamily="18" charset="0"/>
              </a:rPr>
              <a:t> extract, GTP, ATP, a mixture of 20 amino acids, and one </a:t>
            </a:r>
            <a:r>
              <a:rPr lang="en-US" altLang="zh-CN" sz="2800" b="1" baseline="30000" dirty="0">
                <a:latin typeface="Times New Roman" pitchFamily="18" charset="0"/>
              </a:rPr>
              <a:t>14</a:t>
            </a:r>
            <a:r>
              <a:rPr lang="en-US" altLang="zh-CN" sz="2800" b="1" dirty="0">
                <a:latin typeface="Times New Roman" pitchFamily="18" charset="0"/>
              </a:rPr>
              <a:t>C labeled amino acid.</a:t>
            </a:r>
          </a:p>
          <a:p>
            <a:pPr eaLnBrk="1" hangingPunct="1">
              <a:lnSpc>
                <a:spcPct val="90000"/>
              </a:lnSpc>
            </a:pPr>
            <a:r>
              <a:rPr lang="en-US" altLang="zh-CN" sz="2800" b="1" dirty="0">
                <a:latin typeface="Times New Roman" pitchFamily="18" charset="0"/>
              </a:rPr>
              <a:t>Radioactive polypeptide was only detected in the tube containing [</a:t>
            </a:r>
            <a:r>
              <a:rPr lang="en-US" altLang="zh-CN" sz="2800" b="1" baseline="30000" dirty="0">
                <a:latin typeface="Times New Roman" pitchFamily="18" charset="0"/>
              </a:rPr>
              <a:t>14</a:t>
            </a:r>
            <a:r>
              <a:rPr lang="en-US" altLang="zh-CN" sz="2800" b="1" dirty="0">
                <a:latin typeface="Times New Roman" pitchFamily="18" charset="0"/>
              </a:rPr>
              <a:t>C]-Phe (with high concentration of </a:t>
            </a:r>
            <a:r>
              <a:rPr lang="en-US" altLang="zh-CN" sz="2800" b="1" dirty="0">
                <a:solidFill>
                  <a:srgbClr val="FF0000"/>
                </a:solidFill>
                <a:latin typeface="Times New Roman" pitchFamily="18" charset="0"/>
              </a:rPr>
              <a:t>Mg</a:t>
            </a:r>
            <a:r>
              <a:rPr lang="en-US" altLang="zh-CN" sz="2800" b="1" baseline="30000" dirty="0">
                <a:solidFill>
                  <a:srgbClr val="FF0000"/>
                </a:solidFill>
                <a:latin typeface="Times New Roman" pitchFamily="18" charset="0"/>
              </a:rPr>
              <a:t>2+</a:t>
            </a:r>
            <a:r>
              <a:rPr lang="en-US" altLang="zh-CN" sz="2800" b="1" dirty="0">
                <a:latin typeface="Times New Roman" pitchFamily="18" charset="0"/>
              </a:rPr>
              <a:t>).</a:t>
            </a:r>
          </a:p>
          <a:p>
            <a:pPr eaLnBrk="1" hangingPunct="1">
              <a:lnSpc>
                <a:spcPct val="90000"/>
              </a:lnSpc>
            </a:pPr>
            <a:r>
              <a:rPr lang="en-US" altLang="zh-CN" sz="2800" b="1" dirty="0">
                <a:latin typeface="Times New Roman" pitchFamily="18" charset="0"/>
              </a:rPr>
              <a:t>When poly (</a:t>
            </a:r>
            <a:r>
              <a:rPr lang="en-US" altLang="zh-CN" sz="2800" b="1" dirty="0">
                <a:solidFill>
                  <a:srgbClr val="3333FF"/>
                </a:solidFill>
                <a:latin typeface="Times New Roman" pitchFamily="18" charset="0"/>
              </a:rPr>
              <a:t>A</a:t>
            </a:r>
            <a:r>
              <a:rPr lang="en-US" altLang="zh-CN" sz="2800" b="1" dirty="0">
                <a:latin typeface="Times New Roman" pitchFamily="18" charset="0"/>
              </a:rPr>
              <a:t>) and poly (</a:t>
            </a:r>
            <a:r>
              <a:rPr lang="en-US" altLang="zh-CN" sz="2800" b="1" dirty="0">
                <a:solidFill>
                  <a:schemeClr val="hlink"/>
                </a:solidFill>
                <a:latin typeface="Times New Roman" pitchFamily="18" charset="0"/>
              </a:rPr>
              <a:t>C</a:t>
            </a:r>
            <a:r>
              <a:rPr lang="en-US" altLang="zh-CN" sz="2800" b="1" dirty="0">
                <a:latin typeface="Times New Roman" pitchFamily="18" charset="0"/>
              </a:rPr>
              <a:t>) were added, radioactive polypeptides were only detected in the tubes containing </a:t>
            </a:r>
            <a:r>
              <a:rPr lang="en-US" altLang="zh-CN" sz="2800" b="1" baseline="30000" dirty="0">
                <a:latin typeface="Times New Roman" pitchFamily="18" charset="0"/>
              </a:rPr>
              <a:t>14</a:t>
            </a:r>
            <a:r>
              <a:rPr lang="en-US" altLang="zh-CN" sz="2800" b="1" dirty="0">
                <a:latin typeface="Times New Roman" pitchFamily="18" charset="0"/>
              </a:rPr>
              <a:t>C-labeled L-</a:t>
            </a:r>
            <a:r>
              <a:rPr lang="en-US" altLang="zh-CN" sz="2800" b="1" dirty="0">
                <a:solidFill>
                  <a:srgbClr val="3333FF"/>
                </a:solidFill>
                <a:latin typeface="Times New Roman" pitchFamily="18" charset="0"/>
              </a:rPr>
              <a:t>Lys</a:t>
            </a:r>
            <a:r>
              <a:rPr lang="en-US" altLang="zh-CN" sz="2800" b="1" dirty="0">
                <a:latin typeface="Times New Roman" pitchFamily="18" charset="0"/>
              </a:rPr>
              <a:t> and L-</a:t>
            </a:r>
            <a:r>
              <a:rPr lang="en-US" altLang="zh-CN" sz="2800" b="1" dirty="0">
                <a:solidFill>
                  <a:schemeClr val="hlink"/>
                </a:solidFill>
                <a:latin typeface="Times New Roman" pitchFamily="18" charset="0"/>
              </a:rPr>
              <a:t>Pro</a:t>
            </a:r>
            <a:r>
              <a:rPr lang="en-US" altLang="zh-CN" sz="2800" b="1" dirty="0">
                <a:latin typeface="Times New Roman" pitchFamily="18" charset="0"/>
              </a:rPr>
              <a:t>, respectively.</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09600" y="0"/>
            <a:ext cx="7772400" cy="76200"/>
          </a:xfrm>
        </p:spPr>
        <p:txBody>
          <a:bodyPr/>
          <a:lstStyle/>
          <a:p>
            <a:pPr eaLnBrk="1" hangingPunct="1"/>
            <a:r>
              <a:rPr lang="en-US" altLang="zh-CN" dirty="0"/>
              <a:t> </a:t>
            </a:r>
          </a:p>
        </p:txBody>
      </p:sp>
      <p:sp>
        <p:nvSpPr>
          <p:cNvPr id="120835" name="Rectangle 3"/>
          <p:cNvSpPr>
            <a:spLocks noGrp="1" noChangeArrowheads="1"/>
          </p:cNvSpPr>
          <p:nvPr>
            <p:ph type="body" idx="1"/>
          </p:nvPr>
        </p:nvSpPr>
        <p:spPr>
          <a:xfrm>
            <a:off x="154360" y="188640"/>
            <a:ext cx="8964488" cy="6858000"/>
          </a:xfrm>
        </p:spPr>
        <p:txBody>
          <a:bodyPr/>
          <a:lstStyle/>
          <a:p>
            <a:pPr eaLnBrk="1" hangingPunct="1"/>
            <a:r>
              <a:rPr lang="en-US" altLang="zh-CN" sz="3000" b="1" dirty="0">
                <a:latin typeface="Times New Roman" pitchFamily="18" charset="0"/>
              </a:rPr>
              <a:t>The free C-terminal Gly residue of ubiquitin is ultimately linked to the amino group of the side chain Lys residue of the target protein via an isopeptide bond.</a:t>
            </a:r>
          </a:p>
          <a:p>
            <a:pPr eaLnBrk="1" hangingPunct="1"/>
            <a:r>
              <a:rPr lang="en-US" altLang="zh-CN" sz="3000" b="1" dirty="0">
                <a:latin typeface="Times New Roman" pitchFamily="18" charset="0"/>
              </a:rPr>
              <a:t>The ubiquitinated proteins are finally degraded by large multisubunit protease complexes called the 26S </a:t>
            </a:r>
            <a:r>
              <a:rPr lang="en-US" altLang="zh-CN" sz="3000" b="1" dirty="0">
                <a:solidFill>
                  <a:srgbClr val="FF0000"/>
                </a:solidFill>
                <a:latin typeface="Times New Roman" pitchFamily="18" charset="0"/>
              </a:rPr>
              <a:t>proteasomes</a:t>
            </a:r>
            <a:r>
              <a:rPr lang="en-US" altLang="zh-CN" sz="3000" b="1" dirty="0">
                <a:latin typeface="Times New Roman" pitchFamily="18" charset="0"/>
              </a:rPr>
              <a:t>, however leaving the ubiquitin protein unaffected.</a:t>
            </a:r>
          </a:p>
          <a:p>
            <a:pPr eaLnBrk="1" hangingPunct="1"/>
            <a:r>
              <a:rPr lang="en-US" altLang="zh-CN" sz="3000" b="1" dirty="0">
                <a:latin typeface="Times New Roman" pitchFamily="18" charset="0"/>
              </a:rPr>
              <a:t>The half-life of a cytosolic protein is determined to a large extent by its </a:t>
            </a:r>
            <a:r>
              <a:rPr lang="en-US" altLang="zh-CN" sz="3000" b="1" dirty="0">
                <a:solidFill>
                  <a:srgbClr val="FF0000"/>
                </a:solidFill>
                <a:latin typeface="Times New Roman" pitchFamily="18" charset="0"/>
              </a:rPr>
              <a:t>amino-terminal residue</a:t>
            </a:r>
            <a:r>
              <a:rPr lang="en-US" altLang="zh-CN" sz="3000" b="1" dirty="0">
                <a:latin typeface="Times New Roman" pitchFamily="18" charset="0"/>
              </a:rPr>
              <a:t>.</a:t>
            </a:r>
          </a:p>
          <a:p>
            <a:pPr eaLnBrk="1" hangingPunct="1"/>
            <a:r>
              <a:rPr lang="en-US" altLang="zh-CN" sz="3000" b="1" dirty="0">
                <a:latin typeface="Times New Roman" pitchFamily="18" charset="0"/>
              </a:rPr>
              <a:t>Other internal structural features (e.g., the </a:t>
            </a:r>
            <a:r>
              <a:rPr lang="en-US" altLang="zh-CN" sz="3000" b="1" dirty="0">
                <a:solidFill>
                  <a:srgbClr val="FF0000"/>
                </a:solidFill>
                <a:latin typeface="Times New Roman" pitchFamily="18" charset="0"/>
              </a:rPr>
              <a:t>PEST</a:t>
            </a:r>
            <a:r>
              <a:rPr lang="en-US" altLang="zh-CN" sz="3000" b="1" dirty="0">
                <a:latin typeface="Times New Roman" pitchFamily="18" charset="0"/>
              </a:rPr>
              <a:t> and </a:t>
            </a:r>
            <a:r>
              <a:rPr lang="en-US" altLang="zh-CN" sz="3000" b="1" dirty="0">
                <a:solidFill>
                  <a:srgbClr val="FF0000"/>
                </a:solidFill>
                <a:latin typeface="Times New Roman" pitchFamily="18" charset="0"/>
              </a:rPr>
              <a:t>RXXLGXIG</a:t>
            </a:r>
            <a:r>
              <a:rPr lang="en-US" altLang="zh-CN" sz="3000" b="1" dirty="0">
                <a:latin typeface="Times New Roman" pitchFamily="18" charset="0"/>
              </a:rPr>
              <a:t> sequences) have also been identified for giving proteins short half lives.</a:t>
            </a:r>
          </a:p>
          <a:p>
            <a:pPr eaLnBrk="1" hangingPunct="1"/>
            <a:endParaRPr lang="en-US" altLang="zh-CN" b="1" dirty="0">
              <a:latin typeface="Times New Roman"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500063" y="142875"/>
            <a:ext cx="7772400" cy="1143000"/>
          </a:xfrm>
        </p:spPr>
        <p:txBody>
          <a:bodyPr/>
          <a:lstStyle/>
          <a:p>
            <a:pPr eaLnBrk="1" hangingPunct="1"/>
            <a:r>
              <a:rPr lang="en-US" altLang="zh-CN" sz="6600" b="1" dirty="0">
                <a:solidFill>
                  <a:srgbClr val="3333FF"/>
                </a:solidFill>
                <a:latin typeface="Times New Roman" pitchFamily="18" charset="0"/>
              </a:rPr>
              <a:t>Keywords</a:t>
            </a:r>
            <a:endParaRPr lang="en-US" altLang="zh-CN" sz="6600" dirty="0"/>
          </a:p>
        </p:txBody>
      </p:sp>
      <p:sp>
        <p:nvSpPr>
          <p:cNvPr id="121859" name="Rectangle 3"/>
          <p:cNvSpPr>
            <a:spLocks noGrp="1" noChangeArrowheads="1"/>
          </p:cNvSpPr>
          <p:nvPr>
            <p:ph type="body" idx="1"/>
          </p:nvPr>
        </p:nvSpPr>
        <p:spPr>
          <a:xfrm>
            <a:off x="251520" y="1484784"/>
            <a:ext cx="9144000" cy="4114800"/>
          </a:xfrm>
        </p:spPr>
        <p:txBody>
          <a:bodyPr/>
          <a:lstStyle/>
          <a:p>
            <a:pPr eaLnBrk="1" hangingPunct="1">
              <a:lnSpc>
                <a:spcPct val="90000"/>
              </a:lnSpc>
            </a:pPr>
            <a:r>
              <a:rPr lang="en-US" altLang="zh-CN" sz="4400" b="1" dirty="0">
                <a:latin typeface="Times New Roman" pitchFamily="18" charset="0"/>
              </a:rPr>
              <a:t>Genetic code---degenerate</a:t>
            </a:r>
          </a:p>
          <a:p>
            <a:pPr eaLnBrk="1" hangingPunct="1">
              <a:lnSpc>
                <a:spcPct val="90000"/>
              </a:lnSpc>
            </a:pPr>
            <a:r>
              <a:rPr lang="en-US" altLang="zh-CN" sz="4400" b="1" dirty="0">
                <a:latin typeface="Times New Roman" pitchFamily="18" charset="0"/>
              </a:rPr>
              <a:t>Anticodon---wobble</a:t>
            </a:r>
          </a:p>
          <a:p>
            <a:pPr eaLnBrk="1" hangingPunct="1">
              <a:lnSpc>
                <a:spcPct val="90000"/>
              </a:lnSpc>
            </a:pPr>
            <a:r>
              <a:rPr lang="en-US" altLang="zh-CN" sz="4400" b="1" dirty="0">
                <a:latin typeface="Times New Roman" pitchFamily="18" charset="0"/>
              </a:rPr>
              <a:t>Translation---five stages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899592" y="188640"/>
            <a:ext cx="7772400" cy="1143000"/>
          </a:xfrm>
        </p:spPr>
        <p:txBody>
          <a:bodyPr/>
          <a:lstStyle/>
          <a:p>
            <a:pPr eaLnBrk="1" hangingPunct="1"/>
            <a:r>
              <a:rPr lang="en-US" altLang="zh-CN" sz="6600" b="1" dirty="0">
                <a:solidFill>
                  <a:srgbClr val="3333FF"/>
                </a:solidFill>
                <a:latin typeface="Times New Roman" pitchFamily="18" charset="0"/>
              </a:rPr>
              <a:t>Words of the week</a:t>
            </a:r>
            <a:endParaRPr lang="en-US" altLang="zh-CN" sz="6600" dirty="0"/>
          </a:p>
        </p:txBody>
      </p:sp>
      <p:sp>
        <p:nvSpPr>
          <p:cNvPr id="134147" name="Rectangle 3"/>
          <p:cNvSpPr>
            <a:spLocks noGrp="1" noChangeArrowheads="1"/>
          </p:cNvSpPr>
          <p:nvPr>
            <p:ph type="body" idx="1"/>
          </p:nvPr>
        </p:nvSpPr>
        <p:spPr>
          <a:xfrm>
            <a:off x="932280" y="1628800"/>
            <a:ext cx="6912768" cy="4114800"/>
          </a:xfrm>
        </p:spPr>
        <p:txBody>
          <a:bodyPr/>
          <a:lstStyle/>
          <a:p>
            <a:pPr eaLnBrk="1" hangingPunct="1">
              <a:lnSpc>
                <a:spcPct val="90000"/>
              </a:lnSpc>
            </a:pPr>
            <a:r>
              <a:rPr lang="en-US" altLang="zh-CN" sz="4800" b="1" dirty="0">
                <a:latin typeface="Times New Roman" pitchFamily="18" charset="0"/>
              </a:rPr>
              <a:t>initiation</a:t>
            </a:r>
          </a:p>
          <a:p>
            <a:pPr eaLnBrk="1" hangingPunct="1">
              <a:lnSpc>
                <a:spcPct val="90000"/>
              </a:lnSpc>
            </a:pPr>
            <a:r>
              <a:rPr lang="en-US" altLang="zh-CN" sz="4800" b="1" dirty="0">
                <a:latin typeface="Times New Roman" pitchFamily="18" charset="0"/>
              </a:rPr>
              <a:t>elongation</a:t>
            </a:r>
          </a:p>
          <a:p>
            <a:pPr eaLnBrk="1" hangingPunct="1">
              <a:lnSpc>
                <a:spcPct val="90000"/>
              </a:lnSpc>
            </a:pPr>
            <a:r>
              <a:rPr lang="en-US" altLang="zh-CN" sz="4800" b="1" dirty="0">
                <a:latin typeface="Times New Roman" pitchFamily="18" charset="0"/>
              </a:rPr>
              <a:t>termination</a:t>
            </a:r>
          </a:p>
          <a:p>
            <a:pPr eaLnBrk="1" hangingPunct="1">
              <a:lnSpc>
                <a:spcPct val="90000"/>
              </a:lnSpc>
              <a:buNone/>
            </a:pPr>
            <a:endParaRPr lang="en-US" altLang="zh-CN" sz="3600" b="1" dirty="0">
              <a:latin typeface="Times New Roman"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434489" y="260648"/>
            <a:ext cx="8424936" cy="1143000"/>
          </a:xfrm>
        </p:spPr>
        <p:txBody>
          <a:bodyPr/>
          <a:lstStyle/>
          <a:p>
            <a:r>
              <a:rPr lang="en-US" altLang="zh-CN" b="1" dirty="0">
                <a:solidFill>
                  <a:srgbClr val="0000FF"/>
                </a:solidFill>
                <a:latin typeface="Times New Roman" pitchFamily="18" charset="0"/>
              </a:rPr>
              <a:t>Text-book reading of the week</a:t>
            </a:r>
          </a:p>
        </p:txBody>
      </p:sp>
      <p:sp>
        <p:nvSpPr>
          <p:cNvPr id="87043" name="Rectangle 3"/>
          <p:cNvSpPr>
            <a:spLocks noGrp="1" noChangeArrowheads="1"/>
          </p:cNvSpPr>
          <p:nvPr>
            <p:ph type="body" idx="4294967295"/>
          </p:nvPr>
        </p:nvSpPr>
        <p:spPr>
          <a:xfrm>
            <a:off x="421913" y="1416646"/>
            <a:ext cx="8535897" cy="5689600"/>
          </a:xfrm>
          <a:ln>
            <a:noFill/>
          </a:ln>
        </p:spPr>
        <p:txBody>
          <a:bodyPr/>
          <a:lstStyle/>
          <a:p>
            <a:r>
              <a:rPr lang="en-US" altLang="zh-CN" b="1" dirty="0">
                <a:latin typeface="Times New Roman" pitchFamily="18" charset="0"/>
                <a:ea typeface="宋体" charset="-122"/>
                <a:cs typeface="Times New Roman" pitchFamily="18" charset="0"/>
              </a:rPr>
              <a:t>Summary 27.1 (p1113)</a:t>
            </a:r>
          </a:p>
          <a:p>
            <a:r>
              <a:rPr lang="en-US" altLang="zh-CN" b="1" dirty="0">
                <a:latin typeface="Times New Roman" pitchFamily="18" charset="0"/>
                <a:ea typeface="宋体" charset="-122"/>
                <a:cs typeface="Times New Roman" pitchFamily="18" charset="0"/>
              </a:rPr>
              <a:t>Summary 27.2 (p1139)</a:t>
            </a:r>
          </a:p>
          <a:p>
            <a:r>
              <a:rPr lang="en-US" altLang="zh-CN" b="1" dirty="0">
                <a:latin typeface="Times New Roman" pitchFamily="18" charset="0"/>
                <a:ea typeface="宋体" charset="-122"/>
                <a:cs typeface="Times New Roman" pitchFamily="18" charset="0"/>
              </a:rPr>
              <a:t>p1147-1149: Protein degradation is mediated          by specialized systems in all cells</a:t>
            </a: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pPr>
              <a:buFontTx/>
              <a:buNone/>
            </a:pPr>
            <a:endParaRPr lang="zh-CN" altLang="en-US" b="1" dirty="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10347713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685800" y="-228600"/>
            <a:ext cx="7772400" cy="1143000"/>
          </a:xfrm>
        </p:spPr>
        <p:txBody>
          <a:bodyPr/>
          <a:lstStyle/>
          <a:p>
            <a:pPr eaLnBrk="1" hangingPunct="1"/>
            <a:r>
              <a:rPr lang="en-US" altLang="zh-CN" sz="6000" b="1" dirty="0">
                <a:solidFill>
                  <a:srgbClr val="3333FF"/>
                </a:solidFill>
                <a:latin typeface="Times New Roman" pitchFamily="18" charset="0"/>
              </a:rPr>
              <a:t>Summary</a:t>
            </a:r>
            <a:r>
              <a:rPr lang="en-US" altLang="zh-CN" sz="6000" dirty="0"/>
              <a:t> </a:t>
            </a:r>
          </a:p>
        </p:txBody>
      </p:sp>
      <p:sp>
        <p:nvSpPr>
          <p:cNvPr id="122883" name="Rectangle 3"/>
          <p:cNvSpPr>
            <a:spLocks noGrp="1" noChangeArrowheads="1"/>
          </p:cNvSpPr>
          <p:nvPr>
            <p:ph type="body" idx="1"/>
          </p:nvPr>
        </p:nvSpPr>
        <p:spPr>
          <a:xfrm>
            <a:off x="0" y="765175"/>
            <a:ext cx="9036496" cy="4114800"/>
          </a:xfrm>
        </p:spPr>
        <p:txBody>
          <a:bodyPr/>
          <a:lstStyle/>
          <a:p>
            <a:pPr eaLnBrk="1" hangingPunct="1">
              <a:lnSpc>
                <a:spcPct val="90000"/>
              </a:lnSpc>
            </a:pPr>
            <a:r>
              <a:rPr lang="en-US" altLang="zh-CN" b="1" dirty="0">
                <a:latin typeface="Times New Roman" pitchFamily="18" charset="0"/>
              </a:rPr>
              <a:t>Genetic and biochemical studies showed that the genetic codes are continuous triplets of nucleotides.</a:t>
            </a:r>
          </a:p>
          <a:p>
            <a:pPr eaLnBrk="1" hangingPunct="1">
              <a:lnSpc>
                <a:spcPct val="90000"/>
              </a:lnSpc>
            </a:pPr>
            <a:r>
              <a:rPr lang="en-US" altLang="zh-CN" b="1" dirty="0">
                <a:latin typeface="Times New Roman" pitchFamily="18" charset="0"/>
              </a:rPr>
              <a:t>The genetic codes was deciphered within five years using artificial mRNA templates of various base composition (</a:t>
            </a:r>
            <a:r>
              <a:rPr lang="en-US" altLang="zh-CN" b="1" i="1" dirty="0">
                <a:latin typeface="Times New Roman" pitchFamily="18" charset="0"/>
              </a:rPr>
              <a:t>and triplets</a:t>
            </a:r>
            <a:r>
              <a:rPr lang="en-US" altLang="zh-CN" b="1" dirty="0">
                <a:latin typeface="Times New Roman" pitchFamily="18" charset="0"/>
              </a:rPr>
              <a:t>), </a:t>
            </a:r>
            <a:r>
              <a:rPr lang="en-US" altLang="zh-CN" b="1" i="1" dirty="0">
                <a:latin typeface="Times New Roman" pitchFamily="18" charset="0"/>
              </a:rPr>
              <a:t>in vitro</a:t>
            </a:r>
            <a:r>
              <a:rPr lang="en-US" altLang="zh-CN" b="1" dirty="0">
                <a:latin typeface="Times New Roman" pitchFamily="18" charset="0"/>
              </a:rPr>
              <a:t> protein synthesis and filter binding assays.</a:t>
            </a:r>
          </a:p>
          <a:p>
            <a:pPr eaLnBrk="1" hangingPunct="1">
              <a:lnSpc>
                <a:spcPct val="90000"/>
              </a:lnSpc>
            </a:pPr>
            <a:r>
              <a:rPr lang="en-US" altLang="zh-CN" b="1" dirty="0">
                <a:latin typeface="Times New Roman" pitchFamily="18" charset="0"/>
              </a:rPr>
              <a:t>A tRNA molecule can recognize one to three codons depending on what the first (wobble) nucleotide of the anticodon is (C and A for one, U and G for two, I for three).</a:t>
            </a:r>
          </a:p>
          <a:p>
            <a:pPr eaLnBrk="1" hangingPunct="1">
              <a:lnSpc>
                <a:spcPct val="90000"/>
              </a:lnSpc>
            </a:pPr>
            <a:r>
              <a:rPr lang="en-US" altLang="zh-CN" b="1" dirty="0">
                <a:latin typeface="Times New Roman" pitchFamily="18" charset="0"/>
              </a:rPr>
              <a:t>In certain viral DNAs, overlapping genes are found.</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body" idx="1"/>
          </p:nvPr>
        </p:nvSpPr>
        <p:spPr>
          <a:xfrm>
            <a:off x="-107" y="188640"/>
            <a:ext cx="9144000" cy="4114800"/>
          </a:xfrm>
        </p:spPr>
        <p:txBody>
          <a:bodyPr/>
          <a:lstStyle/>
          <a:p>
            <a:pPr eaLnBrk="1" hangingPunct="1">
              <a:lnSpc>
                <a:spcPct val="90000"/>
              </a:lnSpc>
            </a:pPr>
            <a:r>
              <a:rPr lang="en-US" altLang="zh-CN" b="1" dirty="0">
                <a:latin typeface="Times New Roman" pitchFamily="18" charset="0"/>
              </a:rPr>
              <a:t>Protein synthesis occurs on ribosomes: having a large and small subunits, composing three or four rRNAs and many protein molecules.</a:t>
            </a:r>
          </a:p>
          <a:p>
            <a:pPr eaLnBrk="1" hangingPunct="1">
              <a:lnSpc>
                <a:spcPct val="90000"/>
              </a:lnSpc>
            </a:pPr>
            <a:r>
              <a:rPr lang="en-US" altLang="zh-CN" b="1" dirty="0">
                <a:latin typeface="Times New Roman" pitchFamily="18" charset="0"/>
              </a:rPr>
              <a:t>Protein synthesis can be divided into five stages: activation of amino acids (ATP dependent, aminoacyl-tRNA synthetase catalyzed); formation of the initiation complex at the ribosome binding site and initiation codon (helped by specific initiation protein factors, IF-1, 2, and 3); elongation of the peptide chain (helped by the elongation factors, EF-Tu, EF-Ts, EF-G and catalyzed by the 23S rRNA); termination (helped by the release factors, RF1, RF2, and RF3); folding and posttranslational modifications.</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body" idx="1"/>
          </p:nvPr>
        </p:nvSpPr>
        <p:spPr>
          <a:xfrm>
            <a:off x="0" y="228600"/>
            <a:ext cx="9144000" cy="4114800"/>
          </a:xfrm>
        </p:spPr>
        <p:txBody>
          <a:bodyPr/>
          <a:lstStyle/>
          <a:p>
            <a:pPr eaLnBrk="1" hangingPunct="1"/>
            <a:r>
              <a:rPr lang="en-US" altLang="zh-CN" b="1" dirty="0">
                <a:latin typeface="Times New Roman" pitchFamily="18" charset="0"/>
              </a:rPr>
              <a:t>Many antibiotics and toxins inhibit protein synthesis at different steps.</a:t>
            </a:r>
          </a:p>
          <a:p>
            <a:pPr eaLnBrk="1" hangingPunct="1"/>
            <a:r>
              <a:rPr lang="en-US" altLang="zh-CN" b="1" dirty="0">
                <a:latin typeface="Times New Roman" pitchFamily="18" charset="0"/>
              </a:rPr>
              <a:t>Proteins are targeted to various cellular locations using signals intrinsic to the polypeptide chain or glycosyl groups added posttranslationally and helped by various molecular chaperones.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0" y="836613"/>
            <a:ext cx="9144000" cy="4114800"/>
          </a:xfrm>
        </p:spPr>
        <p:txBody>
          <a:bodyPr/>
          <a:lstStyle/>
          <a:p>
            <a:pPr eaLnBrk="1" hangingPunct="1"/>
            <a:r>
              <a:rPr lang="en-US" altLang="zh-CN" sz="3600" b="1" dirty="0">
                <a:latin typeface="Times New Roman" pitchFamily="18" charset="0"/>
              </a:rPr>
              <a:t>UUU, AAA, CCC encodes Phe, Lys, and Pro, respectively.</a:t>
            </a:r>
          </a:p>
          <a:p>
            <a:pPr eaLnBrk="1" hangingPunct="1"/>
            <a:r>
              <a:rPr lang="en-US" altLang="zh-CN" sz="3600" b="1" dirty="0">
                <a:latin typeface="Times New Roman" pitchFamily="18" charset="0"/>
              </a:rPr>
              <a:t>When poly(G) was added, no polypeptides synthesized probably due to the formation of tetraplexes of the poly (G) strands.</a:t>
            </a:r>
          </a:p>
          <a:p>
            <a:pPr eaLnBrk="1" hangingPunct="1"/>
            <a:endParaRPr lang="en-US" altLang="zh-CN" sz="3600" b="1" dirty="0">
              <a:latin typeface="Times New Roman" pitchFamily="18" charset="0"/>
            </a:endParaRPr>
          </a:p>
        </p:txBody>
      </p:sp>
      <p:sp>
        <p:nvSpPr>
          <p:cNvPr id="14339" name="Text Box 6"/>
          <p:cNvSpPr txBox="1">
            <a:spLocks noChangeArrowheads="1"/>
          </p:cNvSpPr>
          <p:nvPr/>
        </p:nvSpPr>
        <p:spPr bwMode="auto">
          <a:xfrm>
            <a:off x="1239838" y="3651250"/>
            <a:ext cx="184150" cy="366713"/>
          </a:xfrm>
          <a:prstGeom prst="rect">
            <a:avLst/>
          </a:prstGeom>
          <a:noFill/>
          <a:ln w="9525">
            <a:noFill/>
            <a:miter lim="800000"/>
            <a:headEnd/>
            <a:tailEnd/>
          </a:ln>
        </p:spPr>
        <p:txBody>
          <a:bodyPr wrap="none">
            <a:spAutoFit/>
          </a:bodyPr>
          <a:lstStyle/>
          <a:p>
            <a:pPr algn="ctr"/>
            <a:endParaRPr lang="zh-CN"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3"/>
          <p:cNvSpPr txBox="1">
            <a:spLocks noChangeArrowheads="1"/>
          </p:cNvSpPr>
          <p:nvPr/>
        </p:nvSpPr>
        <p:spPr bwMode="auto">
          <a:xfrm>
            <a:off x="1239838" y="3651250"/>
            <a:ext cx="184150" cy="366713"/>
          </a:xfrm>
          <a:prstGeom prst="rect">
            <a:avLst/>
          </a:prstGeom>
          <a:noFill/>
          <a:ln w="9525">
            <a:noFill/>
            <a:miter lim="800000"/>
            <a:headEnd/>
            <a:tailEnd/>
          </a:ln>
        </p:spPr>
        <p:txBody>
          <a:bodyPr wrap="none">
            <a:spAutoFit/>
          </a:bodyPr>
          <a:lstStyle/>
          <a:p>
            <a:pPr algn="ctr"/>
            <a:endParaRPr lang="zh-CN" altLang="zh-CN"/>
          </a:p>
        </p:txBody>
      </p:sp>
      <p:pic>
        <p:nvPicPr>
          <p:cNvPr id="15363" name="Picture 7"/>
          <p:cNvPicPr>
            <a:picLocks noGrp="1" noChangeAspect="1" noChangeArrowheads="1"/>
          </p:cNvPicPr>
          <p:nvPr>
            <p:ph/>
          </p:nvPr>
        </p:nvPicPr>
        <p:blipFill>
          <a:blip r:embed="rId2"/>
          <a:srcRect/>
          <a:stretch>
            <a:fillRect/>
          </a:stretch>
        </p:blipFill>
        <p:spPr>
          <a:xfrm>
            <a:off x="1619250" y="476250"/>
            <a:ext cx="5908675" cy="5851525"/>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548680"/>
            <a:ext cx="9144000" cy="1143000"/>
          </a:xfrm>
        </p:spPr>
        <p:txBody>
          <a:bodyPr/>
          <a:lstStyle/>
          <a:p>
            <a:pPr eaLnBrk="1" hangingPunct="1"/>
            <a:r>
              <a:rPr lang="en-US" altLang="zh-CN" sz="4000" b="1" dirty="0">
                <a:solidFill>
                  <a:srgbClr val="3333FF"/>
                </a:solidFill>
                <a:latin typeface="Times New Roman" pitchFamily="18" charset="0"/>
              </a:rPr>
              <a:t>5. Base composition of the triplets coding for some amino acids were revealed using mixed copolymers of RNA</a:t>
            </a:r>
          </a:p>
        </p:txBody>
      </p:sp>
      <p:sp>
        <p:nvSpPr>
          <p:cNvPr id="16387" name="Rectangle 3"/>
          <p:cNvSpPr>
            <a:spLocks noGrp="1" noChangeArrowheads="1"/>
          </p:cNvSpPr>
          <p:nvPr>
            <p:ph type="body" idx="1"/>
          </p:nvPr>
        </p:nvSpPr>
        <p:spPr>
          <a:xfrm>
            <a:off x="0" y="2348880"/>
            <a:ext cx="9144000" cy="4114800"/>
          </a:xfrm>
        </p:spPr>
        <p:txBody>
          <a:bodyPr/>
          <a:lstStyle/>
          <a:p>
            <a:pPr eaLnBrk="1" hangingPunct="1">
              <a:defRPr/>
            </a:pPr>
            <a:r>
              <a:rPr lang="en-US" altLang="zh-CN" sz="2800" b="1" dirty="0">
                <a:latin typeface="Times New Roman" pitchFamily="18" charset="0"/>
              </a:rPr>
              <a:t>The composition of an RNA synthesized using </a:t>
            </a:r>
            <a:r>
              <a:rPr lang="en-US" altLang="zh-CN" sz="2800" b="1" dirty="0">
                <a:solidFill>
                  <a:srgbClr val="FF0000"/>
                </a:solidFill>
                <a:latin typeface="Times New Roman" pitchFamily="18" charset="0"/>
              </a:rPr>
              <a:t>polyribonucleotide phosphorylase</a:t>
            </a:r>
            <a:r>
              <a:rPr lang="en-US" altLang="zh-CN" sz="2800" b="1" dirty="0">
                <a:latin typeface="Times New Roman" pitchFamily="18" charset="0"/>
              </a:rPr>
              <a:t> depends on the proportion of each NDP present in the reaction mixture.</a:t>
            </a:r>
          </a:p>
          <a:p>
            <a:pPr eaLnBrk="1" hangingPunct="1">
              <a:defRPr/>
            </a:pPr>
            <a:r>
              <a:rPr lang="en-US" altLang="zh-CN" sz="2800" b="1" dirty="0">
                <a:latin typeface="Times New Roman" pitchFamily="18" charset="0"/>
              </a:rPr>
              <a:t>Investigation of the identity and quantity of the amino acids incorporated into the polypeptides in response to random polymers of RNA made from various ratios of NDPs can reveal the </a:t>
            </a:r>
            <a:r>
              <a:rPr lang="en-US" altLang="zh-CN" sz="2800" b="1" dirty="0">
                <a:solidFill>
                  <a:srgbClr val="FF0000"/>
                </a:solidFill>
                <a:latin typeface="Times New Roman" pitchFamily="18" charset="0"/>
              </a:rPr>
              <a:t>nucleotide composition </a:t>
            </a:r>
            <a:r>
              <a:rPr lang="en-US" altLang="zh-CN" sz="2800" b="1" dirty="0">
                <a:latin typeface="Times New Roman" pitchFamily="18" charset="0"/>
              </a:rPr>
              <a:t>(but not the exact sequence) of the triplets corresponding to certain amino acids.</a:t>
            </a:r>
          </a:p>
          <a:p>
            <a:pPr eaLnBrk="1" hangingPunct="1">
              <a:defRPr/>
            </a:pPr>
            <a:endParaRPr lang="en-US" altLang="zh-CN" sz="2800" b="1" dirty="0">
              <a:latin typeface="Times New Roman" pitchFamily="18"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able 27-01"/>
          <p:cNvPicPr>
            <a:picLocks noChangeAspect="1" noChangeArrowheads="1"/>
          </p:cNvPicPr>
          <p:nvPr/>
        </p:nvPicPr>
        <p:blipFill>
          <a:blip r:embed="rId3"/>
          <a:srcRect/>
          <a:stretch>
            <a:fillRect/>
          </a:stretch>
        </p:blipFill>
        <p:spPr bwMode="auto">
          <a:xfrm>
            <a:off x="419100" y="165100"/>
            <a:ext cx="8312150" cy="6532563"/>
          </a:xfrm>
          <a:prstGeom prst="rect">
            <a:avLst/>
          </a:prstGeom>
          <a:noFill/>
          <a:ln w="9525">
            <a:noFill/>
            <a:miter lim="800000"/>
            <a:headEnd/>
            <a:tailEnd/>
          </a:ln>
        </p:spPr>
      </p:pic>
      <p:cxnSp>
        <p:nvCxnSpPr>
          <p:cNvPr id="17411" name="直接连接符 4"/>
          <p:cNvCxnSpPr>
            <a:cxnSpLocks noChangeShapeType="1"/>
          </p:cNvCxnSpPr>
          <p:nvPr/>
        </p:nvCxnSpPr>
        <p:spPr bwMode="auto">
          <a:xfrm>
            <a:off x="2071688" y="4643438"/>
            <a:ext cx="3286125" cy="1587"/>
          </a:xfrm>
          <a:prstGeom prst="line">
            <a:avLst/>
          </a:prstGeom>
          <a:noFill/>
          <a:ln w="38100" algn="ctr">
            <a:solidFill>
              <a:srgbClr val="FF0000"/>
            </a:solidFill>
            <a:round/>
            <a:headEnd/>
            <a:tailEn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188640"/>
            <a:ext cx="9144000" cy="1684338"/>
          </a:xfrm>
        </p:spPr>
        <p:txBody>
          <a:bodyPr/>
          <a:lstStyle/>
          <a:p>
            <a:pPr eaLnBrk="1" hangingPunct="1">
              <a:defRPr/>
            </a:pPr>
            <a:r>
              <a:rPr lang="en-US" altLang="zh-CN" sz="4000" b="1" dirty="0">
                <a:solidFill>
                  <a:srgbClr val="3333FF"/>
                </a:solidFill>
                <a:latin typeface="Times New Roman" pitchFamily="18" charset="0"/>
              </a:rPr>
              <a:t>6. Many trinucleotides</a:t>
            </a:r>
            <a:r>
              <a:rPr lang="en-US" altLang="zh-CN" sz="4000" b="1" dirty="0">
                <a:solidFill>
                  <a:srgbClr val="3333FF"/>
                </a:solidFill>
                <a:effectLst>
                  <a:outerShdw blurRad="38100" dist="38100" dir="2700000" algn="tl">
                    <a:srgbClr val="C0C0C0"/>
                  </a:outerShdw>
                </a:effectLst>
                <a:latin typeface="Times New Roman" pitchFamily="18" charset="0"/>
              </a:rPr>
              <a:t> </a:t>
            </a:r>
            <a:r>
              <a:rPr lang="en-US" altLang="zh-CN" sz="4000" b="1" dirty="0">
                <a:solidFill>
                  <a:srgbClr val="3333FF"/>
                </a:solidFill>
                <a:latin typeface="Times New Roman" pitchFamily="18" charset="0"/>
              </a:rPr>
              <a:t>were found to</a:t>
            </a:r>
            <a:r>
              <a:rPr lang="en-US" altLang="zh-CN" sz="4000" b="1" dirty="0">
                <a:solidFill>
                  <a:srgbClr val="3333FF"/>
                </a:solidFill>
                <a:effectLst>
                  <a:outerShdw blurRad="38100" dist="38100" dir="2700000" algn="tl">
                    <a:srgbClr val="C0C0C0"/>
                  </a:outerShdw>
                </a:effectLst>
                <a:latin typeface="Times New Roman" pitchFamily="18" charset="0"/>
              </a:rPr>
              <a:t> </a:t>
            </a:r>
            <a:r>
              <a:rPr lang="en-US" altLang="zh-CN" sz="4000" b="1" dirty="0">
                <a:solidFill>
                  <a:srgbClr val="3333FF"/>
                </a:solidFill>
                <a:latin typeface="Times New Roman" pitchFamily="18" charset="0"/>
              </a:rPr>
              <a:t>promote the binding of specific aminoacyl-tRNAs to ribosomes</a:t>
            </a:r>
          </a:p>
        </p:txBody>
      </p:sp>
      <p:sp>
        <p:nvSpPr>
          <p:cNvPr id="18435" name="Rectangle 3"/>
          <p:cNvSpPr>
            <a:spLocks noGrp="1" noChangeArrowheads="1"/>
          </p:cNvSpPr>
          <p:nvPr>
            <p:ph type="body" idx="1"/>
          </p:nvPr>
        </p:nvSpPr>
        <p:spPr>
          <a:xfrm>
            <a:off x="89756" y="2060848"/>
            <a:ext cx="8964488" cy="4114800"/>
          </a:xfrm>
        </p:spPr>
        <p:txBody>
          <a:bodyPr/>
          <a:lstStyle/>
          <a:p>
            <a:pPr eaLnBrk="1" hangingPunct="1"/>
            <a:r>
              <a:rPr lang="en-US" altLang="zh-CN" b="1" dirty="0">
                <a:latin typeface="Times New Roman" pitchFamily="18" charset="0"/>
              </a:rPr>
              <a:t>It was discovered in 1964 that a specific aminoacyl-tRNA would bind to the isolated ribosomes when the corresponding synthetic polynucleotide messenger or only the trinucleotide is present.</a:t>
            </a:r>
          </a:p>
          <a:p>
            <a:pPr eaLnBrk="1" hangingPunct="1"/>
            <a:r>
              <a:rPr lang="en-US" altLang="zh-CN" b="1" dirty="0">
                <a:latin typeface="Times New Roman" pitchFamily="18" charset="0"/>
              </a:rPr>
              <a:t>Many genetic codes were revealed by examining which aminoacyl-tRNA is bound to the ribosomes  mixed with specific trinucleotides using </a:t>
            </a:r>
            <a:r>
              <a:rPr lang="en-US" altLang="zh-CN" b="1" dirty="0">
                <a:solidFill>
                  <a:srgbClr val="FF0000"/>
                </a:solidFill>
                <a:latin typeface="Times New Roman" pitchFamily="18" charset="0"/>
              </a:rPr>
              <a:t>filter-binding assay</a:t>
            </a:r>
            <a:r>
              <a:rPr lang="en-US" altLang="zh-CN" b="1" dirty="0">
                <a:latin typeface="Times New Roman" pitchFamily="18" charset="0"/>
              </a:rPr>
              <a:t>.</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ilter"/>
          <p:cNvPicPr>
            <a:picLocks noChangeAspect="1" noChangeArrowheads="1"/>
          </p:cNvPicPr>
          <p:nvPr/>
        </p:nvPicPr>
        <p:blipFill>
          <a:blip r:embed="rId2"/>
          <a:srcRect/>
          <a:stretch>
            <a:fillRect/>
          </a:stretch>
        </p:blipFill>
        <p:spPr bwMode="auto">
          <a:xfrm>
            <a:off x="0" y="0"/>
            <a:ext cx="4287838" cy="6477000"/>
          </a:xfrm>
          <a:prstGeom prst="rect">
            <a:avLst/>
          </a:prstGeom>
          <a:noFill/>
          <a:ln w="9525">
            <a:noFill/>
            <a:miter lim="800000"/>
            <a:headEnd/>
            <a:tailEnd/>
          </a:ln>
        </p:spPr>
      </p:pic>
      <p:sp>
        <p:nvSpPr>
          <p:cNvPr id="19459" name="Rectangle 3"/>
          <p:cNvSpPr>
            <a:spLocks noChangeArrowheads="1"/>
          </p:cNvSpPr>
          <p:nvPr/>
        </p:nvSpPr>
        <p:spPr bwMode="auto">
          <a:xfrm>
            <a:off x="4427984" y="402262"/>
            <a:ext cx="4549775" cy="4032250"/>
          </a:xfrm>
          <a:prstGeom prst="rect">
            <a:avLst/>
          </a:prstGeom>
          <a:noFill/>
          <a:ln w="9525">
            <a:noFill/>
            <a:miter lim="800000"/>
            <a:headEnd/>
            <a:tailEnd/>
          </a:ln>
        </p:spPr>
        <p:txBody>
          <a:bodyPr wrap="none">
            <a:spAutoFit/>
          </a:bodyPr>
          <a:lstStyle/>
          <a:p>
            <a:pPr>
              <a:defRPr/>
            </a:pPr>
            <a:r>
              <a:rPr kumimoji="1" lang="en-US" altLang="zh-CN" sz="3200" b="1" dirty="0">
                <a:solidFill>
                  <a:srgbClr val="3333FF"/>
                </a:solidFill>
              </a:rPr>
              <a:t>The</a:t>
            </a:r>
            <a:r>
              <a:rPr kumimoji="1" lang="en-US" altLang="zh-CN" sz="3200" b="1" dirty="0"/>
              <a:t> </a:t>
            </a:r>
            <a:r>
              <a:rPr kumimoji="1" lang="en-US" altLang="zh-CN" sz="3200" b="1" dirty="0">
                <a:solidFill>
                  <a:srgbClr val="FF0000"/>
                </a:solidFill>
              </a:rPr>
              <a:t>filter-binding assay</a:t>
            </a:r>
          </a:p>
          <a:p>
            <a:pPr>
              <a:defRPr/>
            </a:pPr>
            <a:r>
              <a:rPr kumimoji="1" lang="en-US" altLang="zh-CN" sz="3200" b="1" dirty="0">
                <a:solidFill>
                  <a:srgbClr val="3333FF"/>
                </a:solidFill>
              </a:rPr>
              <a:t>for detecting the binding</a:t>
            </a:r>
          </a:p>
          <a:p>
            <a:pPr>
              <a:defRPr/>
            </a:pPr>
            <a:r>
              <a:rPr kumimoji="1" lang="en-US" altLang="zh-CN" sz="3200" b="1" dirty="0">
                <a:solidFill>
                  <a:srgbClr val="3333FF"/>
                </a:solidFill>
              </a:rPr>
              <a:t>of a trinucleotide to a </a:t>
            </a:r>
          </a:p>
          <a:p>
            <a:pPr>
              <a:defRPr/>
            </a:pPr>
            <a:r>
              <a:rPr kumimoji="1" lang="en-US" altLang="zh-CN" sz="3200" b="1" dirty="0">
                <a:solidFill>
                  <a:srgbClr val="3333FF"/>
                </a:solidFill>
              </a:rPr>
              <a:t>specific aminoacyl-tRNA</a:t>
            </a:r>
          </a:p>
          <a:p>
            <a:pPr>
              <a:defRPr/>
            </a:pPr>
            <a:r>
              <a:rPr kumimoji="1" lang="en-US" altLang="zh-CN" sz="3200" b="1" dirty="0">
                <a:solidFill>
                  <a:srgbClr val="3333FF"/>
                </a:solidFill>
              </a:rPr>
              <a:t>molecule: about </a:t>
            </a:r>
            <a:r>
              <a:rPr kumimoji="1" lang="en-US" altLang="zh-CN" sz="3200" b="1" dirty="0">
                <a:solidFill>
                  <a:srgbClr val="3333FF"/>
                </a:solidFill>
                <a:effectLst>
                  <a:outerShdw blurRad="38100" dist="38100" dir="2700000" algn="tl">
                    <a:srgbClr val="C0C0C0"/>
                  </a:outerShdw>
                </a:effectLst>
              </a:rPr>
              <a:t>50</a:t>
            </a:r>
            <a:r>
              <a:rPr kumimoji="1" lang="en-US" altLang="zh-CN" sz="3200" b="1" dirty="0">
                <a:solidFill>
                  <a:srgbClr val="3333FF"/>
                </a:solidFill>
              </a:rPr>
              <a:t> </a:t>
            </a:r>
          </a:p>
          <a:p>
            <a:pPr>
              <a:defRPr/>
            </a:pPr>
            <a:r>
              <a:rPr kumimoji="1" lang="en-US" altLang="zh-CN" sz="3200" b="1" dirty="0">
                <a:solidFill>
                  <a:srgbClr val="3333FF"/>
                </a:solidFill>
              </a:rPr>
              <a:t>codons were assigned by</a:t>
            </a:r>
          </a:p>
          <a:p>
            <a:pPr>
              <a:defRPr/>
            </a:pPr>
            <a:r>
              <a:rPr kumimoji="1" lang="en-US" altLang="zh-CN" sz="3200" b="1" dirty="0">
                <a:solidFill>
                  <a:srgbClr val="3333FF"/>
                </a:solidFill>
              </a:rPr>
              <a:t>this simple and elegant</a:t>
            </a:r>
          </a:p>
          <a:p>
            <a:pPr>
              <a:defRPr/>
            </a:pPr>
            <a:r>
              <a:rPr kumimoji="1" lang="en-US" altLang="zh-CN" sz="3200" b="1" dirty="0">
                <a:solidFill>
                  <a:srgbClr val="3333FF"/>
                </a:solidFill>
              </a:rPr>
              <a:t>method.</a:t>
            </a:r>
          </a:p>
        </p:txBody>
      </p:sp>
      <p:sp>
        <p:nvSpPr>
          <p:cNvPr id="19460" name="Rectangle 4"/>
          <p:cNvSpPr>
            <a:spLocks noChangeArrowheads="1"/>
          </p:cNvSpPr>
          <p:nvPr/>
        </p:nvSpPr>
        <p:spPr bwMode="auto">
          <a:xfrm>
            <a:off x="3348038" y="5229225"/>
            <a:ext cx="2693987" cy="457200"/>
          </a:xfrm>
          <a:prstGeom prst="rect">
            <a:avLst/>
          </a:prstGeom>
          <a:noFill/>
          <a:ln w="9525">
            <a:noFill/>
            <a:miter lim="800000"/>
            <a:headEnd/>
            <a:tailEnd/>
          </a:ln>
        </p:spPr>
        <p:txBody>
          <a:bodyPr wrap="none">
            <a:spAutoFit/>
          </a:bodyPr>
          <a:lstStyle/>
          <a:p>
            <a:r>
              <a:rPr kumimoji="1" lang="en-US" altLang="zh-CN" sz="2400" b="1" dirty="0"/>
              <a:t>Nitrocellulose filter</a:t>
            </a:r>
          </a:p>
        </p:txBody>
      </p:sp>
      <p:sp>
        <p:nvSpPr>
          <p:cNvPr id="19461" name="Line 5"/>
          <p:cNvSpPr>
            <a:spLocks noChangeShapeType="1"/>
          </p:cNvSpPr>
          <p:nvPr/>
        </p:nvSpPr>
        <p:spPr bwMode="auto">
          <a:xfrm flipH="1" flipV="1">
            <a:off x="3563938" y="4076700"/>
            <a:ext cx="431800" cy="1152525"/>
          </a:xfrm>
          <a:prstGeom prst="line">
            <a:avLst/>
          </a:prstGeom>
          <a:noFill/>
          <a:ln w="38100">
            <a:solidFill>
              <a:schemeClr val="tx1"/>
            </a:solidFill>
            <a:round/>
            <a:headEnd/>
            <a:tailEnd type="triangle" w="med" len="med"/>
          </a:ln>
        </p:spPr>
        <p:txBody>
          <a:bodyPr wrap="none"/>
          <a:lstStyle/>
          <a:p>
            <a:endParaRPr lang="zh-CN" alt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table 27-02"/>
          <p:cNvPicPr>
            <a:picLocks noChangeAspect="1" noChangeArrowheads="1"/>
          </p:cNvPicPr>
          <p:nvPr/>
        </p:nvPicPr>
        <p:blipFill>
          <a:blip r:embed="rId3"/>
          <a:srcRect/>
          <a:stretch>
            <a:fillRect/>
          </a:stretch>
        </p:blipFill>
        <p:spPr bwMode="auto">
          <a:xfrm>
            <a:off x="457200" y="165100"/>
            <a:ext cx="8245475" cy="653256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692150"/>
            <a:ext cx="9144000" cy="1143000"/>
          </a:xfrm>
        </p:spPr>
        <p:txBody>
          <a:bodyPr/>
          <a:lstStyle/>
          <a:p>
            <a:pPr eaLnBrk="1" hangingPunct="1">
              <a:defRPr/>
            </a:pPr>
            <a:r>
              <a:rPr lang="en-US" altLang="zh-CN" sz="4000" b="1" dirty="0">
                <a:solidFill>
                  <a:srgbClr val="3333FF"/>
                </a:solidFill>
                <a:latin typeface="Times New Roman" pitchFamily="18" charset="0"/>
              </a:rPr>
              <a:t>1. Translation (protein synthesis) necessitates the coordinated interplay of about 300 macromolecules in the cells</a:t>
            </a:r>
          </a:p>
        </p:txBody>
      </p:sp>
      <p:sp>
        <p:nvSpPr>
          <p:cNvPr id="4099" name="Rectangle 3"/>
          <p:cNvSpPr>
            <a:spLocks noGrp="1" noChangeArrowheads="1"/>
          </p:cNvSpPr>
          <p:nvPr>
            <p:ph type="body" idx="1"/>
          </p:nvPr>
        </p:nvSpPr>
        <p:spPr>
          <a:xfrm>
            <a:off x="114300" y="2420888"/>
            <a:ext cx="8915400" cy="4114800"/>
          </a:xfrm>
        </p:spPr>
        <p:txBody>
          <a:bodyPr/>
          <a:lstStyle/>
          <a:p>
            <a:pPr eaLnBrk="1" hangingPunct="1">
              <a:lnSpc>
                <a:spcPct val="90000"/>
              </a:lnSpc>
              <a:defRPr/>
            </a:pPr>
            <a:r>
              <a:rPr lang="en-US" altLang="zh-CN" b="1" dirty="0">
                <a:latin typeface="Times New Roman" pitchFamily="18" charset="0"/>
              </a:rPr>
              <a:t>The most complex pathway of all biosynthetic pathways</a:t>
            </a:r>
          </a:p>
          <a:p>
            <a:pPr eaLnBrk="1" hangingPunct="1">
              <a:lnSpc>
                <a:spcPct val="90000"/>
              </a:lnSpc>
              <a:defRPr/>
            </a:pPr>
            <a:r>
              <a:rPr lang="en-US" altLang="zh-CN" b="1" dirty="0">
                <a:latin typeface="Times New Roman" pitchFamily="18" charset="0"/>
              </a:rPr>
              <a:t>60 to 90 macromolecules for making up the protein-synthesizing machine - </a:t>
            </a:r>
            <a:r>
              <a:rPr lang="en-US" altLang="zh-CN" b="1" dirty="0">
                <a:solidFill>
                  <a:srgbClr val="FF0000"/>
                </a:solidFill>
                <a:effectLst>
                  <a:outerShdw blurRad="38100" dist="38100" dir="2700000" algn="tl">
                    <a:srgbClr val="C0C0C0"/>
                  </a:outerShdw>
                </a:effectLst>
                <a:latin typeface="Times New Roman" pitchFamily="18" charset="0"/>
              </a:rPr>
              <a:t>ribosomes</a:t>
            </a:r>
            <a:endParaRPr lang="en-US" altLang="zh-CN" b="1" dirty="0">
              <a:solidFill>
                <a:srgbClr val="FF0000"/>
              </a:solidFill>
              <a:latin typeface="Times New Roman" pitchFamily="18" charset="0"/>
            </a:endParaRPr>
          </a:p>
          <a:p>
            <a:pPr eaLnBrk="1" hangingPunct="1">
              <a:lnSpc>
                <a:spcPct val="90000"/>
              </a:lnSpc>
              <a:defRPr/>
            </a:pPr>
            <a:r>
              <a:rPr lang="en-US" altLang="zh-CN" b="1" dirty="0">
                <a:latin typeface="Times New Roman" pitchFamily="18" charset="0"/>
              </a:rPr>
              <a:t>Over 20 enzymes for activating the amino acids</a:t>
            </a:r>
          </a:p>
          <a:p>
            <a:pPr eaLnBrk="1" hangingPunct="1">
              <a:lnSpc>
                <a:spcPct val="90000"/>
              </a:lnSpc>
              <a:defRPr/>
            </a:pPr>
            <a:r>
              <a:rPr lang="en-US" altLang="zh-CN" b="1" dirty="0">
                <a:latin typeface="Times New Roman" pitchFamily="18" charset="0"/>
              </a:rPr>
              <a:t>Over 10 auxiliary proteins for the initiation, elongation and termination of the polypeptide chains</a:t>
            </a:r>
          </a:p>
          <a:p>
            <a:pPr eaLnBrk="1" hangingPunct="1">
              <a:lnSpc>
                <a:spcPct val="90000"/>
              </a:lnSpc>
              <a:defRPr/>
            </a:pPr>
            <a:endParaRPr lang="en-US" altLang="zh-CN" b="1" dirty="0">
              <a:latin typeface="Times New Roman" pitchFamily="18"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404664"/>
            <a:ext cx="9144000" cy="1143000"/>
          </a:xfrm>
        </p:spPr>
        <p:txBody>
          <a:bodyPr/>
          <a:lstStyle/>
          <a:p>
            <a:pPr eaLnBrk="1" hangingPunct="1">
              <a:lnSpc>
                <a:spcPts val="4500"/>
              </a:lnSpc>
            </a:pPr>
            <a:r>
              <a:rPr lang="en-US" altLang="zh-CN" sz="4000" b="1" dirty="0">
                <a:solidFill>
                  <a:srgbClr val="3333FF"/>
                </a:solidFill>
                <a:latin typeface="Times New Roman" pitchFamily="18" charset="0"/>
              </a:rPr>
              <a:t>7. Polyribonucleotides of defined repeating sequences of two to four bases helped to end the decoding work</a:t>
            </a:r>
          </a:p>
        </p:txBody>
      </p:sp>
      <p:sp>
        <p:nvSpPr>
          <p:cNvPr id="20483" name="Rectangle 3"/>
          <p:cNvSpPr>
            <a:spLocks noGrp="1" noChangeArrowheads="1"/>
          </p:cNvSpPr>
          <p:nvPr>
            <p:ph type="body" idx="1"/>
          </p:nvPr>
        </p:nvSpPr>
        <p:spPr>
          <a:xfrm>
            <a:off x="-108520" y="2060848"/>
            <a:ext cx="9144000" cy="4395788"/>
          </a:xfrm>
        </p:spPr>
        <p:txBody>
          <a:bodyPr/>
          <a:lstStyle/>
          <a:p>
            <a:pPr eaLnBrk="1" hangingPunct="1">
              <a:lnSpc>
                <a:spcPct val="90000"/>
              </a:lnSpc>
              <a:defRPr/>
            </a:pPr>
            <a:r>
              <a:rPr lang="en-US" altLang="zh-CN" sz="2900" b="1" dirty="0">
                <a:latin typeface="Times New Roman" pitchFamily="18" charset="0"/>
              </a:rPr>
              <a:t>Khorana successfully developed a method to synthesize polyribonucleotides of </a:t>
            </a:r>
            <a:r>
              <a:rPr lang="en-US" altLang="zh-CN" sz="2900" b="1" dirty="0">
                <a:solidFill>
                  <a:srgbClr val="FF0000"/>
                </a:solidFill>
                <a:latin typeface="Times New Roman" pitchFamily="18" charset="0"/>
              </a:rPr>
              <a:t>defined</a:t>
            </a:r>
            <a:r>
              <a:rPr lang="en-US" altLang="zh-CN" sz="2900" b="1" dirty="0">
                <a:solidFill>
                  <a:srgbClr val="FF0000"/>
                </a:solidFill>
                <a:effectLst>
                  <a:outerShdw blurRad="38100" dist="38100" dir="2700000" algn="tl">
                    <a:srgbClr val="C0C0C0"/>
                  </a:outerShdw>
                </a:effectLst>
                <a:latin typeface="Times New Roman" pitchFamily="18" charset="0"/>
              </a:rPr>
              <a:t>,</a:t>
            </a:r>
            <a:r>
              <a:rPr lang="en-US" altLang="zh-CN" sz="2900" b="1" dirty="0">
                <a:solidFill>
                  <a:srgbClr val="FF0000"/>
                </a:solidFill>
                <a:latin typeface="Times New Roman" pitchFamily="18" charset="0"/>
              </a:rPr>
              <a:t> repeating sequences</a:t>
            </a:r>
            <a:r>
              <a:rPr lang="en-US" altLang="zh-CN" sz="2900" b="1" dirty="0">
                <a:latin typeface="Times New Roman" pitchFamily="18" charset="0"/>
              </a:rPr>
              <a:t> using a combination of organic synthesis and enzymatic techniques.</a:t>
            </a:r>
          </a:p>
          <a:p>
            <a:pPr eaLnBrk="1" hangingPunct="1">
              <a:lnSpc>
                <a:spcPct val="90000"/>
              </a:lnSpc>
              <a:defRPr/>
            </a:pPr>
            <a:r>
              <a:rPr lang="en-US" altLang="zh-CN" sz="2900" b="1" dirty="0">
                <a:latin typeface="Times New Roman" pitchFamily="18" charset="0"/>
              </a:rPr>
              <a:t>Polypeptides synthesized using these poly-ribonucleotides had one or a few amino acids in repeating patterns.</a:t>
            </a:r>
          </a:p>
          <a:p>
            <a:pPr eaLnBrk="1" hangingPunct="1">
              <a:lnSpc>
                <a:spcPct val="90000"/>
              </a:lnSpc>
              <a:defRPr/>
            </a:pPr>
            <a:r>
              <a:rPr lang="en-US" altLang="zh-CN" sz="2900" b="1" dirty="0">
                <a:latin typeface="Times New Roman" pitchFamily="18" charset="0"/>
              </a:rPr>
              <a:t>Sequences for specific genetic codes can be determined by comparing the information obtained here and those obtained by using RNAs having random sequences made from two nucleotides of determined ratio.</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tworepea"/>
          <p:cNvPicPr>
            <a:picLocks noChangeAspect="1" noChangeArrowheads="1"/>
          </p:cNvPicPr>
          <p:nvPr/>
        </p:nvPicPr>
        <p:blipFill>
          <a:blip r:embed="rId2"/>
          <a:srcRect/>
          <a:stretch>
            <a:fillRect/>
          </a:stretch>
        </p:blipFill>
        <p:spPr bwMode="auto">
          <a:xfrm>
            <a:off x="0" y="3276600"/>
            <a:ext cx="9144000" cy="2043113"/>
          </a:xfrm>
          <a:prstGeom prst="rect">
            <a:avLst/>
          </a:prstGeom>
          <a:noFill/>
          <a:ln w="9525">
            <a:noFill/>
            <a:miter lim="800000"/>
            <a:headEnd/>
            <a:tailEnd/>
          </a:ln>
        </p:spPr>
      </p:pic>
      <p:sp>
        <p:nvSpPr>
          <p:cNvPr id="22531" name="Rectangle 3"/>
          <p:cNvSpPr>
            <a:spLocks noChangeArrowheads="1"/>
          </p:cNvSpPr>
          <p:nvPr/>
        </p:nvSpPr>
        <p:spPr bwMode="auto">
          <a:xfrm>
            <a:off x="98425" y="23472"/>
            <a:ext cx="8947150" cy="2838450"/>
          </a:xfrm>
          <a:prstGeom prst="rect">
            <a:avLst/>
          </a:prstGeom>
          <a:noFill/>
          <a:ln w="9525">
            <a:noFill/>
            <a:miter lim="800000"/>
            <a:headEnd/>
            <a:tailEnd/>
          </a:ln>
        </p:spPr>
        <p:txBody>
          <a:bodyPr wrap="none">
            <a:spAutoFit/>
          </a:bodyPr>
          <a:lstStyle/>
          <a:p>
            <a:r>
              <a:rPr kumimoji="1" lang="en-US" altLang="zh-CN" sz="3600" b="1" dirty="0">
                <a:solidFill>
                  <a:srgbClr val="3333FF"/>
                </a:solidFill>
              </a:rPr>
              <a:t>Copolymer of </a:t>
            </a:r>
            <a:r>
              <a:rPr kumimoji="1" lang="en-US" altLang="zh-CN" sz="3600" b="1" dirty="0">
                <a:solidFill>
                  <a:srgbClr val="FF0000"/>
                </a:solidFill>
              </a:rPr>
              <a:t>repeating dinucleotides</a:t>
            </a:r>
            <a:r>
              <a:rPr kumimoji="1" lang="en-US" altLang="zh-CN" sz="3600" b="1" dirty="0">
                <a:solidFill>
                  <a:srgbClr val="3333FF"/>
                </a:solidFill>
              </a:rPr>
              <a:t> always</a:t>
            </a:r>
          </a:p>
          <a:p>
            <a:r>
              <a:rPr kumimoji="1" lang="en-US" altLang="zh-CN" sz="3600" b="1" dirty="0">
                <a:solidFill>
                  <a:srgbClr val="3333FF"/>
                </a:solidFill>
              </a:rPr>
              <a:t>leads to the synthesis of polypeptides of </a:t>
            </a:r>
          </a:p>
          <a:p>
            <a:r>
              <a:rPr kumimoji="1" lang="en-US" altLang="zh-CN" sz="3600" b="1" dirty="0">
                <a:solidFill>
                  <a:srgbClr val="FF0000"/>
                </a:solidFill>
              </a:rPr>
              <a:t>repeating dipeptides</a:t>
            </a:r>
            <a:r>
              <a:rPr kumimoji="1" lang="en-US" altLang="zh-CN" sz="3600" b="1" dirty="0">
                <a:solidFill>
                  <a:srgbClr val="3333FF"/>
                </a:solidFill>
              </a:rPr>
              <a:t>.</a:t>
            </a:r>
          </a:p>
          <a:p>
            <a:r>
              <a:rPr kumimoji="1" lang="en-US" altLang="zh-CN" sz="3600" dirty="0"/>
              <a:t>		ABABABABABABAB--</a:t>
            </a:r>
          </a:p>
          <a:p>
            <a:r>
              <a:rPr kumimoji="1" lang="en-US" altLang="zh-CN" sz="3600" dirty="0"/>
              <a:t>		 </a:t>
            </a:r>
            <a:r>
              <a:rPr kumimoji="1" lang="en-US" altLang="zh-CN" sz="3600" dirty="0">
                <a:solidFill>
                  <a:srgbClr val="3333FF"/>
                </a:solidFill>
              </a:rPr>
              <a:t>aa</a:t>
            </a:r>
            <a:r>
              <a:rPr kumimoji="1" lang="en-US" altLang="zh-CN" sz="3600" baseline="-25000" dirty="0">
                <a:solidFill>
                  <a:srgbClr val="3333FF"/>
                </a:solidFill>
              </a:rPr>
              <a:t>1</a:t>
            </a:r>
            <a:r>
              <a:rPr kumimoji="1" lang="en-US" altLang="zh-CN" sz="3600" dirty="0"/>
              <a:t>---</a:t>
            </a:r>
            <a:r>
              <a:rPr kumimoji="1" lang="en-US" altLang="zh-CN" sz="3600" dirty="0">
                <a:solidFill>
                  <a:srgbClr val="FF0000"/>
                </a:solidFill>
              </a:rPr>
              <a:t>aa</a:t>
            </a:r>
            <a:r>
              <a:rPr kumimoji="1" lang="en-US" altLang="zh-CN" sz="3600" baseline="-25000" dirty="0">
                <a:solidFill>
                  <a:srgbClr val="FF0000"/>
                </a:solidFill>
              </a:rPr>
              <a:t>2</a:t>
            </a:r>
            <a:r>
              <a:rPr kumimoji="1" lang="en-US" altLang="zh-CN" sz="3600" dirty="0"/>
              <a:t>---</a:t>
            </a:r>
            <a:r>
              <a:rPr kumimoji="1" lang="en-US" altLang="zh-CN" sz="3600" dirty="0">
                <a:solidFill>
                  <a:srgbClr val="3333FF"/>
                </a:solidFill>
              </a:rPr>
              <a:t>aa</a:t>
            </a:r>
            <a:r>
              <a:rPr kumimoji="1" lang="en-US" altLang="zh-CN" sz="3600" baseline="-25000" dirty="0">
                <a:solidFill>
                  <a:srgbClr val="3333FF"/>
                </a:solidFill>
              </a:rPr>
              <a:t>1</a:t>
            </a:r>
            <a:r>
              <a:rPr kumimoji="1" lang="en-US" altLang="zh-CN" sz="3600" dirty="0"/>
              <a:t>---</a:t>
            </a:r>
            <a:r>
              <a:rPr kumimoji="1" lang="en-US" altLang="zh-CN" sz="3600" dirty="0">
                <a:solidFill>
                  <a:srgbClr val="FF0000"/>
                </a:solidFill>
              </a:rPr>
              <a:t>aa</a:t>
            </a:r>
            <a:r>
              <a:rPr kumimoji="1" lang="en-US" altLang="zh-CN" sz="3600" baseline="-25000" dirty="0">
                <a:solidFill>
                  <a:srgbClr val="FF0000"/>
                </a:solidFill>
              </a:rPr>
              <a:t>2</a:t>
            </a:r>
            <a:r>
              <a:rPr kumimoji="1" lang="en-US" altLang="zh-CN" sz="3600" dirty="0"/>
              <a:t>---- </a:t>
            </a:r>
          </a:p>
        </p:txBody>
      </p:sp>
      <p:sp>
        <p:nvSpPr>
          <p:cNvPr id="22532" name="Line 4"/>
          <p:cNvSpPr>
            <a:spLocks noChangeShapeType="1"/>
          </p:cNvSpPr>
          <p:nvPr/>
        </p:nvSpPr>
        <p:spPr bwMode="auto">
          <a:xfrm>
            <a:off x="2051050" y="2205038"/>
            <a:ext cx="838200" cy="0"/>
          </a:xfrm>
          <a:prstGeom prst="line">
            <a:avLst/>
          </a:prstGeom>
          <a:noFill/>
          <a:ln w="28575">
            <a:solidFill>
              <a:srgbClr val="3333FF"/>
            </a:solidFill>
            <a:round/>
            <a:headEnd/>
            <a:tailEnd/>
          </a:ln>
        </p:spPr>
        <p:txBody>
          <a:bodyPr wrap="none" anchor="ctr"/>
          <a:lstStyle/>
          <a:p>
            <a:endParaRPr lang="zh-CN" altLang="en-US"/>
          </a:p>
        </p:txBody>
      </p:sp>
      <p:sp>
        <p:nvSpPr>
          <p:cNvPr id="22533" name="Line 5"/>
          <p:cNvSpPr>
            <a:spLocks noChangeShapeType="1"/>
          </p:cNvSpPr>
          <p:nvPr/>
        </p:nvSpPr>
        <p:spPr bwMode="auto">
          <a:xfrm>
            <a:off x="2987675" y="2205038"/>
            <a:ext cx="838200" cy="0"/>
          </a:xfrm>
          <a:prstGeom prst="line">
            <a:avLst/>
          </a:prstGeom>
          <a:noFill/>
          <a:ln w="28575">
            <a:solidFill>
              <a:srgbClr val="FF0000"/>
            </a:solidFill>
            <a:round/>
            <a:headEnd/>
            <a:tailEnd/>
          </a:ln>
        </p:spPr>
        <p:txBody>
          <a:bodyPr wrap="none" anchor="ctr"/>
          <a:lstStyle/>
          <a:p>
            <a:endParaRPr lang="zh-CN" altLang="en-US"/>
          </a:p>
        </p:txBody>
      </p:sp>
      <p:sp>
        <p:nvSpPr>
          <p:cNvPr id="22534" name="Line 6"/>
          <p:cNvSpPr>
            <a:spLocks noChangeShapeType="1"/>
          </p:cNvSpPr>
          <p:nvPr/>
        </p:nvSpPr>
        <p:spPr bwMode="auto">
          <a:xfrm>
            <a:off x="3924300" y="2205038"/>
            <a:ext cx="838200" cy="0"/>
          </a:xfrm>
          <a:prstGeom prst="line">
            <a:avLst/>
          </a:prstGeom>
          <a:noFill/>
          <a:ln w="28575">
            <a:solidFill>
              <a:srgbClr val="3333FF"/>
            </a:solidFill>
            <a:round/>
            <a:headEnd/>
            <a:tailEnd/>
          </a:ln>
        </p:spPr>
        <p:txBody>
          <a:bodyPr wrap="none" anchor="ctr"/>
          <a:lstStyle/>
          <a:p>
            <a:endParaRPr lang="zh-CN" altLang="en-US"/>
          </a:p>
        </p:txBody>
      </p:sp>
      <p:sp>
        <p:nvSpPr>
          <p:cNvPr id="22535" name="Line 7"/>
          <p:cNvSpPr>
            <a:spLocks noChangeShapeType="1"/>
          </p:cNvSpPr>
          <p:nvPr/>
        </p:nvSpPr>
        <p:spPr bwMode="auto">
          <a:xfrm>
            <a:off x="4859338" y="2205038"/>
            <a:ext cx="838200" cy="0"/>
          </a:xfrm>
          <a:prstGeom prst="line">
            <a:avLst/>
          </a:prstGeom>
          <a:noFill/>
          <a:ln w="28575">
            <a:solidFill>
              <a:srgbClr val="FF0000"/>
            </a:solidFill>
            <a:round/>
            <a:headEnd/>
            <a:tailEnd/>
          </a:ln>
        </p:spPr>
        <p:txBody>
          <a:bodyPr wrap="none" anchor="ctr"/>
          <a:lstStyle/>
          <a:p>
            <a:endParaRPr lang="zh-CN"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971600" y="58738"/>
            <a:ext cx="7772400" cy="1800225"/>
          </a:xfrm>
          <a:prstGeom prst="rect">
            <a:avLst/>
          </a:prstGeom>
          <a:noFill/>
          <a:ln w="9525">
            <a:noFill/>
            <a:miter lim="800000"/>
            <a:headEnd/>
            <a:tailEnd/>
          </a:ln>
        </p:spPr>
        <p:txBody>
          <a:bodyPr>
            <a:spAutoFit/>
          </a:bodyPr>
          <a:lstStyle/>
          <a:p>
            <a:pPr>
              <a:defRPr/>
            </a:pPr>
            <a:r>
              <a:rPr kumimoji="1" lang="en-US" altLang="zh-CN" sz="2800" b="1" dirty="0"/>
              <a:t>Copolymer of </a:t>
            </a:r>
            <a:r>
              <a:rPr kumimoji="1" lang="en-US" altLang="zh-CN" sz="2800" b="1" dirty="0">
                <a:solidFill>
                  <a:srgbClr val="FF0000"/>
                </a:solidFill>
              </a:rPr>
              <a:t>repeating trinucleotides</a:t>
            </a:r>
            <a:r>
              <a:rPr kumimoji="1" lang="en-US" altLang="zh-CN" sz="2800" b="1" dirty="0"/>
              <a:t> leads</a:t>
            </a:r>
          </a:p>
          <a:p>
            <a:pPr>
              <a:defRPr/>
            </a:pPr>
            <a:r>
              <a:rPr kumimoji="1" lang="en-US" altLang="zh-CN" sz="2800" b="1" dirty="0"/>
              <a:t>to the synthesis of </a:t>
            </a:r>
            <a:r>
              <a:rPr kumimoji="1" lang="en-US" altLang="zh-CN" sz="2800" b="1" dirty="0">
                <a:solidFill>
                  <a:srgbClr val="FF0000"/>
                </a:solidFill>
                <a:effectLst>
                  <a:outerShdw blurRad="38100" dist="38100" dir="2700000" algn="tl">
                    <a:srgbClr val="C0C0C0"/>
                  </a:outerShdw>
                </a:effectLst>
              </a:rPr>
              <a:t>three homopolypeptides</a:t>
            </a:r>
            <a:r>
              <a:rPr kumimoji="1" lang="en-US" altLang="zh-CN" sz="2800" b="1" dirty="0"/>
              <a:t>.</a:t>
            </a:r>
          </a:p>
          <a:p>
            <a:pPr>
              <a:defRPr/>
            </a:pPr>
            <a:endParaRPr kumimoji="1" lang="en-US" altLang="zh-CN" sz="2800" b="1" dirty="0"/>
          </a:p>
          <a:p>
            <a:pPr>
              <a:defRPr/>
            </a:pPr>
            <a:endParaRPr kumimoji="1" lang="en-US" altLang="zh-CN" sz="2800" b="1" dirty="0"/>
          </a:p>
        </p:txBody>
      </p:sp>
      <p:pic>
        <p:nvPicPr>
          <p:cNvPr id="23555" name="Picture 3" descr="threea"/>
          <p:cNvPicPr>
            <a:picLocks noChangeAspect="1" noChangeArrowheads="1"/>
          </p:cNvPicPr>
          <p:nvPr/>
        </p:nvPicPr>
        <p:blipFill>
          <a:blip r:embed="rId2"/>
          <a:srcRect/>
          <a:stretch>
            <a:fillRect/>
          </a:stretch>
        </p:blipFill>
        <p:spPr bwMode="auto">
          <a:xfrm>
            <a:off x="1115616" y="978598"/>
            <a:ext cx="5334000" cy="1917700"/>
          </a:xfrm>
          <a:prstGeom prst="rect">
            <a:avLst/>
          </a:prstGeom>
          <a:noFill/>
          <a:ln w="9525">
            <a:noFill/>
            <a:miter lim="800000"/>
            <a:headEnd/>
            <a:tailEnd/>
          </a:ln>
        </p:spPr>
      </p:pic>
      <p:pic>
        <p:nvPicPr>
          <p:cNvPr id="23556" name="Picture 4" descr="threeb"/>
          <p:cNvPicPr>
            <a:picLocks noChangeAspect="1" noChangeArrowheads="1"/>
          </p:cNvPicPr>
          <p:nvPr/>
        </p:nvPicPr>
        <p:blipFill>
          <a:blip r:embed="rId3"/>
          <a:srcRect/>
          <a:stretch>
            <a:fillRect/>
          </a:stretch>
        </p:blipFill>
        <p:spPr bwMode="auto">
          <a:xfrm>
            <a:off x="1138950" y="3018447"/>
            <a:ext cx="5334000" cy="1817688"/>
          </a:xfrm>
          <a:prstGeom prst="rect">
            <a:avLst/>
          </a:prstGeom>
          <a:noFill/>
          <a:ln w="9525">
            <a:noFill/>
            <a:miter lim="800000"/>
            <a:headEnd/>
            <a:tailEnd/>
          </a:ln>
        </p:spPr>
      </p:pic>
      <p:pic>
        <p:nvPicPr>
          <p:cNvPr id="23557" name="Picture 5" descr="threec"/>
          <p:cNvPicPr>
            <a:picLocks noChangeAspect="1" noChangeArrowheads="1"/>
          </p:cNvPicPr>
          <p:nvPr/>
        </p:nvPicPr>
        <p:blipFill>
          <a:blip r:embed="rId4"/>
          <a:srcRect/>
          <a:stretch>
            <a:fillRect/>
          </a:stretch>
        </p:blipFill>
        <p:spPr bwMode="auto">
          <a:xfrm>
            <a:off x="1148391" y="4836135"/>
            <a:ext cx="5334000" cy="1828800"/>
          </a:xfrm>
          <a:prstGeom prst="rect">
            <a:avLst/>
          </a:prstGeom>
          <a:noFill/>
          <a:ln w="9525">
            <a:noFill/>
            <a:miter lim="800000"/>
            <a:headEnd/>
            <a:tailEnd/>
          </a:ln>
        </p:spPr>
      </p:pic>
      <p:sp>
        <p:nvSpPr>
          <p:cNvPr id="23558" name="Rectangle 6"/>
          <p:cNvSpPr>
            <a:spLocks noChangeArrowheads="1"/>
          </p:cNvSpPr>
          <p:nvPr/>
        </p:nvSpPr>
        <p:spPr bwMode="auto">
          <a:xfrm>
            <a:off x="5257800" y="1508125"/>
            <a:ext cx="184150" cy="366713"/>
          </a:xfrm>
          <a:prstGeom prst="rect">
            <a:avLst/>
          </a:prstGeom>
          <a:noFill/>
          <a:ln w="9525">
            <a:noFill/>
            <a:miter lim="800000"/>
            <a:headEnd/>
            <a:tailEnd/>
          </a:ln>
        </p:spPr>
        <p:txBody>
          <a:bodyPr wrap="none">
            <a:spAutoFit/>
          </a:bodyPr>
          <a:lstStyle/>
          <a:p>
            <a:endParaRPr kumimoji="1" lang="zh-CN" altLang="zh-CN"/>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0"/>
            <a:ext cx="8724900" cy="519113"/>
          </a:xfrm>
          <a:prstGeom prst="rect">
            <a:avLst/>
          </a:prstGeom>
          <a:noFill/>
          <a:ln w="9525">
            <a:noFill/>
            <a:miter lim="800000"/>
            <a:headEnd/>
            <a:tailEnd/>
          </a:ln>
        </p:spPr>
        <p:txBody>
          <a:bodyPr wrap="none">
            <a:spAutoFit/>
          </a:bodyPr>
          <a:lstStyle/>
          <a:p>
            <a:r>
              <a:rPr kumimoji="1" lang="en-US" altLang="zh-CN" sz="2800" b="1" dirty="0"/>
              <a:t>ABC</a:t>
            </a:r>
            <a:r>
              <a:rPr kumimoji="1" lang="en-US" altLang="zh-CN" sz="2800" b="1" dirty="0">
                <a:solidFill>
                  <a:srgbClr val="FFFF00"/>
                </a:solidFill>
              </a:rPr>
              <a:t>DAB</a:t>
            </a:r>
            <a:r>
              <a:rPr kumimoji="1" lang="en-US" altLang="zh-CN" sz="2800" b="1" dirty="0">
                <a:solidFill>
                  <a:srgbClr val="00FFFF"/>
                </a:solidFill>
              </a:rPr>
              <a:t>CDA</a:t>
            </a:r>
            <a:r>
              <a:rPr kumimoji="1" lang="en-US" altLang="zh-CN" sz="2800" b="1" dirty="0">
                <a:solidFill>
                  <a:srgbClr val="00FF00"/>
                </a:solidFill>
              </a:rPr>
              <a:t>BCD</a:t>
            </a:r>
            <a:r>
              <a:rPr kumimoji="1" lang="en-US" altLang="zh-CN" sz="2800" b="1" dirty="0"/>
              <a:t>ABC</a:t>
            </a:r>
            <a:r>
              <a:rPr kumimoji="1" lang="en-US" altLang="zh-CN" sz="2800" b="1" dirty="0">
                <a:solidFill>
                  <a:srgbClr val="FFFF00"/>
                </a:solidFill>
              </a:rPr>
              <a:t>DAB</a:t>
            </a:r>
            <a:r>
              <a:rPr kumimoji="1" lang="en-US" altLang="zh-CN" sz="2800" b="1" dirty="0">
                <a:solidFill>
                  <a:srgbClr val="00FFFF"/>
                </a:solidFill>
              </a:rPr>
              <a:t>CDA</a:t>
            </a:r>
            <a:r>
              <a:rPr kumimoji="1" lang="en-US" altLang="zh-CN" sz="2800" b="1" dirty="0">
                <a:solidFill>
                  <a:srgbClr val="00FF00"/>
                </a:solidFill>
              </a:rPr>
              <a:t>BCD</a:t>
            </a:r>
            <a:r>
              <a:rPr kumimoji="1" lang="en-US" altLang="zh-CN" sz="2800" b="1" dirty="0"/>
              <a:t>ABC</a:t>
            </a:r>
            <a:r>
              <a:rPr kumimoji="1" lang="en-US" altLang="zh-CN" sz="2800" b="1" dirty="0">
                <a:solidFill>
                  <a:srgbClr val="FFFF00"/>
                </a:solidFill>
              </a:rPr>
              <a:t>DAB</a:t>
            </a:r>
            <a:r>
              <a:rPr kumimoji="1" lang="en-US" altLang="zh-CN" sz="2800" b="1" dirty="0"/>
              <a:t>CD----</a:t>
            </a:r>
          </a:p>
        </p:txBody>
      </p:sp>
      <p:sp>
        <p:nvSpPr>
          <p:cNvPr id="24579" name="Rectangle 3"/>
          <p:cNvSpPr>
            <a:spLocks noChangeArrowheads="1"/>
          </p:cNvSpPr>
          <p:nvPr/>
        </p:nvSpPr>
        <p:spPr bwMode="auto">
          <a:xfrm>
            <a:off x="0" y="1295400"/>
            <a:ext cx="8724900" cy="519113"/>
          </a:xfrm>
          <a:prstGeom prst="rect">
            <a:avLst/>
          </a:prstGeom>
          <a:noFill/>
          <a:ln w="9525">
            <a:noFill/>
            <a:miter lim="800000"/>
            <a:headEnd/>
            <a:tailEnd/>
          </a:ln>
        </p:spPr>
        <p:txBody>
          <a:bodyPr wrap="none">
            <a:spAutoFit/>
          </a:bodyPr>
          <a:lstStyle/>
          <a:p>
            <a:r>
              <a:rPr kumimoji="1" lang="en-US" altLang="zh-CN" sz="2800" b="1" dirty="0"/>
              <a:t>A</a:t>
            </a:r>
            <a:r>
              <a:rPr kumimoji="1" lang="en-US" altLang="zh-CN" sz="2800" b="1" dirty="0">
                <a:solidFill>
                  <a:srgbClr val="00FF00"/>
                </a:solidFill>
              </a:rPr>
              <a:t>BCD</a:t>
            </a:r>
            <a:r>
              <a:rPr kumimoji="1" lang="en-US" altLang="zh-CN" sz="2800" b="1" dirty="0"/>
              <a:t>ABC</a:t>
            </a:r>
            <a:r>
              <a:rPr kumimoji="1" lang="en-US" altLang="zh-CN" sz="2800" b="1" dirty="0">
                <a:solidFill>
                  <a:srgbClr val="FFFF00"/>
                </a:solidFill>
              </a:rPr>
              <a:t>DAB</a:t>
            </a:r>
            <a:r>
              <a:rPr kumimoji="1" lang="en-US" altLang="zh-CN" sz="2800" b="1" dirty="0">
                <a:solidFill>
                  <a:srgbClr val="00FFFF"/>
                </a:solidFill>
              </a:rPr>
              <a:t>CDA</a:t>
            </a:r>
            <a:r>
              <a:rPr kumimoji="1" lang="en-US" altLang="zh-CN" sz="2800" b="1" dirty="0">
                <a:solidFill>
                  <a:srgbClr val="00FF00"/>
                </a:solidFill>
              </a:rPr>
              <a:t>BCD</a:t>
            </a:r>
            <a:r>
              <a:rPr kumimoji="1" lang="en-US" altLang="zh-CN" sz="2800" b="1" dirty="0"/>
              <a:t>ABC</a:t>
            </a:r>
            <a:r>
              <a:rPr kumimoji="1" lang="en-US" altLang="zh-CN" sz="2800" b="1" dirty="0">
                <a:solidFill>
                  <a:srgbClr val="FFFF00"/>
                </a:solidFill>
              </a:rPr>
              <a:t>DAB</a:t>
            </a:r>
            <a:r>
              <a:rPr kumimoji="1" lang="en-US" altLang="zh-CN" sz="2800" b="1" dirty="0">
                <a:solidFill>
                  <a:srgbClr val="00FFFF"/>
                </a:solidFill>
              </a:rPr>
              <a:t>CDA</a:t>
            </a:r>
            <a:r>
              <a:rPr kumimoji="1" lang="en-US" altLang="zh-CN" sz="2800" b="1" dirty="0">
                <a:solidFill>
                  <a:srgbClr val="00FF00"/>
                </a:solidFill>
              </a:rPr>
              <a:t>BCD</a:t>
            </a:r>
            <a:r>
              <a:rPr kumimoji="1" lang="en-US" altLang="zh-CN" sz="2800" b="1" dirty="0"/>
              <a:t>ABCD----</a:t>
            </a:r>
          </a:p>
        </p:txBody>
      </p:sp>
      <p:sp>
        <p:nvSpPr>
          <p:cNvPr id="24580" name="Rectangle 4"/>
          <p:cNvSpPr>
            <a:spLocks noChangeArrowheads="1"/>
          </p:cNvSpPr>
          <p:nvPr/>
        </p:nvSpPr>
        <p:spPr bwMode="auto">
          <a:xfrm>
            <a:off x="0" y="2743200"/>
            <a:ext cx="8724900" cy="519113"/>
          </a:xfrm>
          <a:prstGeom prst="rect">
            <a:avLst/>
          </a:prstGeom>
          <a:noFill/>
          <a:ln w="9525">
            <a:noFill/>
            <a:miter lim="800000"/>
            <a:headEnd/>
            <a:tailEnd/>
          </a:ln>
        </p:spPr>
        <p:txBody>
          <a:bodyPr wrap="none">
            <a:spAutoFit/>
          </a:bodyPr>
          <a:lstStyle/>
          <a:p>
            <a:r>
              <a:rPr kumimoji="1" lang="en-US" altLang="zh-CN" sz="2800" b="1" dirty="0"/>
              <a:t>AB</a:t>
            </a:r>
            <a:r>
              <a:rPr kumimoji="1" lang="en-US" altLang="zh-CN" sz="2800" b="1" dirty="0">
                <a:solidFill>
                  <a:srgbClr val="00FFFF"/>
                </a:solidFill>
              </a:rPr>
              <a:t>CDA</a:t>
            </a:r>
            <a:r>
              <a:rPr kumimoji="1" lang="en-US" altLang="zh-CN" sz="2800" b="1" dirty="0">
                <a:solidFill>
                  <a:srgbClr val="00FF00"/>
                </a:solidFill>
              </a:rPr>
              <a:t>BCD</a:t>
            </a:r>
            <a:r>
              <a:rPr kumimoji="1" lang="en-US" altLang="zh-CN" sz="2800" b="1" dirty="0"/>
              <a:t>ABC</a:t>
            </a:r>
            <a:r>
              <a:rPr kumimoji="1" lang="en-US" altLang="zh-CN" sz="2800" b="1" dirty="0">
                <a:solidFill>
                  <a:srgbClr val="FFFF00"/>
                </a:solidFill>
              </a:rPr>
              <a:t>DAB</a:t>
            </a:r>
            <a:r>
              <a:rPr kumimoji="1" lang="en-US" altLang="zh-CN" sz="2800" b="1" dirty="0">
                <a:solidFill>
                  <a:srgbClr val="00FFFF"/>
                </a:solidFill>
              </a:rPr>
              <a:t>CDA</a:t>
            </a:r>
            <a:r>
              <a:rPr kumimoji="1" lang="en-US" altLang="zh-CN" sz="2800" b="1" dirty="0">
                <a:solidFill>
                  <a:srgbClr val="00FF00"/>
                </a:solidFill>
              </a:rPr>
              <a:t>BCD</a:t>
            </a:r>
            <a:r>
              <a:rPr kumimoji="1" lang="en-US" altLang="zh-CN" sz="2800" b="1" dirty="0"/>
              <a:t>ABC</a:t>
            </a:r>
            <a:r>
              <a:rPr kumimoji="1" lang="en-US" altLang="zh-CN" sz="2800" b="1" dirty="0">
                <a:solidFill>
                  <a:srgbClr val="FFFF00"/>
                </a:solidFill>
              </a:rPr>
              <a:t>DAB</a:t>
            </a:r>
            <a:r>
              <a:rPr kumimoji="1" lang="en-US" altLang="zh-CN" sz="2800" b="1" dirty="0">
                <a:solidFill>
                  <a:srgbClr val="00FFFF"/>
                </a:solidFill>
              </a:rPr>
              <a:t>CDA</a:t>
            </a:r>
            <a:r>
              <a:rPr kumimoji="1" lang="en-US" altLang="zh-CN" sz="2800" b="1" dirty="0">
                <a:solidFill>
                  <a:srgbClr val="00FF00"/>
                </a:solidFill>
              </a:rPr>
              <a:t>BCD</a:t>
            </a:r>
            <a:r>
              <a:rPr kumimoji="1" lang="en-US" altLang="zh-CN" sz="2800" b="1" dirty="0"/>
              <a:t>----</a:t>
            </a:r>
          </a:p>
        </p:txBody>
      </p:sp>
      <p:sp>
        <p:nvSpPr>
          <p:cNvPr id="24581" name="Rectangle 5"/>
          <p:cNvSpPr>
            <a:spLocks noChangeArrowheads="1"/>
          </p:cNvSpPr>
          <p:nvPr/>
        </p:nvSpPr>
        <p:spPr bwMode="auto">
          <a:xfrm>
            <a:off x="0" y="4419600"/>
            <a:ext cx="8724900" cy="519113"/>
          </a:xfrm>
          <a:prstGeom prst="rect">
            <a:avLst/>
          </a:prstGeom>
          <a:noFill/>
          <a:ln w="9525">
            <a:noFill/>
            <a:miter lim="800000"/>
            <a:headEnd/>
            <a:tailEnd/>
          </a:ln>
        </p:spPr>
        <p:txBody>
          <a:bodyPr wrap="none">
            <a:spAutoFit/>
          </a:bodyPr>
          <a:lstStyle/>
          <a:p>
            <a:r>
              <a:rPr kumimoji="1" lang="en-US" altLang="zh-CN" sz="2800" b="1" dirty="0"/>
              <a:t>ABC</a:t>
            </a:r>
            <a:r>
              <a:rPr kumimoji="1" lang="en-US" altLang="zh-CN" sz="2800" b="1" dirty="0">
                <a:solidFill>
                  <a:srgbClr val="FFFF00"/>
                </a:solidFill>
              </a:rPr>
              <a:t>DAB</a:t>
            </a:r>
            <a:r>
              <a:rPr kumimoji="1" lang="en-US" altLang="zh-CN" sz="2800" b="1" dirty="0">
                <a:solidFill>
                  <a:srgbClr val="00FFFF"/>
                </a:solidFill>
              </a:rPr>
              <a:t>CDA</a:t>
            </a:r>
            <a:r>
              <a:rPr kumimoji="1" lang="en-US" altLang="zh-CN" sz="2800" b="1" dirty="0">
                <a:solidFill>
                  <a:srgbClr val="00FF00"/>
                </a:solidFill>
              </a:rPr>
              <a:t>BCD</a:t>
            </a:r>
            <a:r>
              <a:rPr kumimoji="1" lang="en-US" altLang="zh-CN" sz="2800" b="1" dirty="0"/>
              <a:t>ABC</a:t>
            </a:r>
            <a:r>
              <a:rPr kumimoji="1" lang="en-US" altLang="zh-CN" sz="2800" b="1" dirty="0">
                <a:solidFill>
                  <a:srgbClr val="FFFF00"/>
                </a:solidFill>
              </a:rPr>
              <a:t>DAB</a:t>
            </a:r>
            <a:r>
              <a:rPr kumimoji="1" lang="en-US" altLang="zh-CN" sz="2800" b="1" dirty="0">
                <a:solidFill>
                  <a:srgbClr val="00FFFF"/>
                </a:solidFill>
              </a:rPr>
              <a:t>CDA</a:t>
            </a:r>
            <a:r>
              <a:rPr kumimoji="1" lang="en-US" altLang="zh-CN" sz="2800" b="1" dirty="0">
                <a:solidFill>
                  <a:srgbClr val="00FF00"/>
                </a:solidFill>
              </a:rPr>
              <a:t>BCD</a:t>
            </a:r>
            <a:r>
              <a:rPr kumimoji="1" lang="en-US" altLang="zh-CN" sz="2800" b="1" dirty="0"/>
              <a:t>ABC</a:t>
            </a:r>
            <a:r>
              <a:rPr kumimoji="1" lang="en-US" altLang="zh-CN" sz="2800" b="1" dirty="0">
                <a:solidFill>
                  <a:srgbClr val="FFFF00"/>
                </a:solidFill>
              </a:rPr>
              <a:t>DAB</a:t>
            </a:r>
            <a:r>
              <a:rPr kumimoji="1" lang="en-US" altLang="zh-CN" sz="2800" b="1" dirty="0"/>
              <a:t>CD----</a:t>
            </a:r>
          </a:p>
        </p:txBody>
      </p:sp>
      <p:sp>
        <p:nvSpPr>
          <p:cNvPr id="24582" name="Line 6"/>
          <p:cNvSpPr>
            <a:spLocks noChangeShapeType="1"/>
          </p:cNvSpPr>
          <p:nvPr/>
        </p:nvSpPr>
        <p:spPr bwMode="auto">
          <a:xfrm>
            <a:off x="179388" y="476250"/>
            <a:ext cx="2971800" cy="0"/>
          </a:xfrm>
          <a:prstGeom prst="line">
            <a:avLst/>
          </a:prstGeom>
          <a:noFill/>
          <a:ln w="28575">
            <a:solidFill>
              <a:schemeClr val="tx1"/>
            </a:solidFill>
            <a:round/>
            <a:headEnd/>
            <a:tailEnd/>
          </a:ln>
        </p:spPr>
        <p:txBody>
          <a:bodyPr wrap="none" anchor="ctr"/>
          <a:lstStyle/>
          <a:p>
            <a:endParaRPr lang="zh-CN" altLang="en-US"/>
          </a:p>
        </p:txBody>
      </p:sp>
      <p:sp>
        <p:nvSpPr>
          <p:cNvPr id="24583" name="Line 7"/>
          <p:cNvSpPr>
            <a:spLocks noChangeShapeType="1"/>
          </p:cNvSpPr>
          <p:nvPr/>
        </p:nvSpPr>
        <p:spPr bwMode="auto">
          <a:xfrm>
            <a:off x="3203575" y="476250"/>
            <a:ext cx="2895600" cy="0"/>
          </a:xfrm>
          <a:prstGeom prst="line">
            <a:avLst/>
          </a:prstGeom>
          <a:noFill/>
          <a:ln w="28575">
            <a:solidFill>
              <a:srgbClr val="FF0000"/>
            </a:solidFill>
            <a:round/>
            <a:headEnd/>
            <a:tailEnd/>
          </a:ln>
        </p:spPr>
        <p:txBody>
          <a:bodyPr wrap="none" anchor="ctr"/>
          <a:lstStyle/>
          <a:p>
            <a:endParaRPr lang="zh-CN" altLang="en-US"/>
          </a:p>
        </p:txBody>
      </p:sp>
      <p:sp>
        <p:nvSpPr>
          <p:cNvPr id="24584" name="Line 8"/>
          <p:cNvSpPr>
            <a:spLocks noChangeShapeType="1"/>
          </p:cNvSpPr>
          <p:nvPr/>
        </p:nvSpPr>
        <p:spPr bwMode="auto">
          <a:xfrm>
            <a:off x="1066800" y="1752600"/>
            <a:ext cx="2971800" cy="0"/>
          </a:xfrm>
          <a:prstGeom prst="line">
            <a:avLst/>
          </a:prstGeom>
          <a:noFill/>
          <a:ln w="28575">
            <a:solidFill>
              <a:schemeClr val="tx1"/>
            </a:solidFill>
            <a:round/>
            <a:headEnd/>
            <a:tailEnd/>
          </a:ln>
        </p:spPr>
        <p:txBody>
          <a:bodyPr wrap="none" anchor="ctr"/>
          <a:lstStyle/>
          <a:p>
            <a:endParaRPr lang="zh-CN" altLang="en-US"/>
          </a:p>
        </p:txBody>
      </p:sp>
      <p:sp>
        <p:nvSpPr>
          <p:cNvPr id="24585" name="Line 9"/>
          <p:cNvSpPr>
            <a:spLocks noChangeShapeType="1"/>
          </p:cNvSpPr>
          <p:nvPr/>
        </p:nvSpPr>
        <p:spPr bwMode="auto">
          <a:xfrm>
            <a:off x="4114800" y="1752600"/>
            <a:ext cx="2971800" cy="0"/>
          </a:xfrm>
          <a:prstGeom prst="line">
            <a:avLst/>
          </a:prstGeom>
          <a:noFill/>
          <a:ln w="28575">
            <a:solidFill>
              <a:srgbClr val="FF0000"/>
            </a:solidFill>
            <a:round/>
            <a:headEnd/>
            <a:tailEnd/>
          </a:ln>
        </p:spPr>
        <p:txBody>
          <a:bodyPr wrap="none" anchor="ctr"/>
          <a:lstStyle/>
          <a:p>
            <a:endParaRPr lang="zh-CN" altLang="en-US"/>
          </a:p>
        </p:txBody>
      </p:sp>
      <p:sp>
        <p:nvSpPr>
          <p:cNvPr id="24586" name="Line 10"/>
          <p:cNvSpPr>
            <a:spLocks noChangeShapeType="1"/>
          </p:cNvSpPr>
          <p:nvPr/>
        </p:nvSpPr>
        <p:spPr bwMode="auto">
          <a:xfrm>
            <a:off x="2057400" y="3200400"/>
            <a:ext cx="2971800" cy="0"/>
          </a:xfrm>
          <a:prstGeom prst="line">
            <a:avLst/>
          </a:prstGeom>
          <a:noFill/>
          <a:ln w="28575">
            <a:solidFill>
              <a:schemeClr val="tx1"/>
            </a:solidFill>
            <a:round/>
            <a:headEnd/>
            <a:tailEnd/>
          </a:ln>
        </p:spPr>
        <p:txBody>
          <a:bodyPr wrap="none" anchor="ctr"/>
          <a:lstStyle/>
          <a:p>
            <a:endParaRPr lang="zh-CN" altLang="en-US"/>
          </a:p>
        </p:txBody>
      </p:sp>
      <p:sp>
        <p:nvSpPr>
          <p:cNvPr id="24587" name="Line 11"/>
          <p:cNvSpPr>
            <a:spLocks noChangeShapeType="1"/>
          </p:cNvSpPr>
          <p:nvPr/>
        </p:nvSpPr>
        <p:spPr bwMode="auto">
          <a:xfrm>
            <a:off x="5105400" y="3200400"/>
            <a:ext cx="2971800" cy="0"/>
          </a:xfrm>
          <a:prstGeom prst="line">
            <a:avLst/>
          </a:prstGeom>
          <a:noFill/>
          <a:ln w="28575">
            <a:solidFill>
              <a:srgbClr val="FF0000"/>
            </a:solidFill>
            <a:round/>
            <a:headEnd/>
            <a:tailEnd/>
          </a:ln>
        </p:spPr>
        <p:txBody>
          <a:bodyPr wrap="none" anchor="ctr"/>
          <a:lstStyle/>
          <a:p>
            <a:endParaRPr lang="zh-CN" altLang="en-US"/>
          </a:p>
        </p:txBody>
      </p:sp>
      <p:sp>
        <p:nvSpPr>
          <p:cNvPr id="24588" name="Line 12"/>
          <p:cNvSpPr>
            <a:spLocks noChangeShapeType="1"/>
          </p:cNvSpPr>
          <p:nvPr/>
        </p:nvSpPr>
        <p:spPr bwMode="auto">
          <a:xfrm>
            <a:off x="3048000" y="4876800"/>
            <a:ext cx="2971800" cy="0"/>
          </a:xfrm>
          <a:prstGeom prst="line">
            <a:avLst/>
          </a:prstGeom>
          <a:noFill/>
          <a:ln w="28575">
            <a:solidFill>
              <a:schemeClr val="tx1"/>
            </a:solidFill>
            <a:round/>
            <a:headEnd/>
            <a:tailEnd/>
          </a:ln>
        </p:spPr>
        <p:txBody>
          <a:bodyPr wrap="none" anchor="ctr"/>
          <a:lstStyle/>
          <a:p>
            <a:endParaRPr lang="zh-CN" altLang="en-US"/>
          </a:p>
        </p:txBody>
      </p:sp>
      <p:sp>
        <p:nvSpPr>
          <p:cNvPr id="24589" name="Line 13"/>
          <p:cNvSpPr>
            <a:spLocks noChangeShapeType="1"/>
          </p:cNvSpPr>
          <p:nvPr/>
        </p:nvSpPr>
        <p:spPr bwMode="auto">
          <a:xfrm>
            <a:off x="6172200" y="4876800"/>
            <a:ext cx="2971800" cy="0"/>
          </a:xfrm>
          <a:prstGeom prst="line">
            <a:avLst/>
          </a:prstGeom>
          <a:noFill/>
          <a:ln w="28575">
            <a:solidFill>
              <a:srgbClr val="FF0000"/>
            </a:solidFill>
            <a:round/>
            <a:headEnd/>
            <a:tailEnd/>
          </a:ln>
        </p:spPr>
        <p:txBody>
          <a:bodyPr wrap="none" anchor="ctr"/>
          <a:lstStyle/>
          <a:p>
            <a:endParaRPr lang="zh-CN" altLang="en-US"/>
          </a:p>
        </p:txBody>
      </p:sp>
      <p:sp>
        <p:nvSpPr>
          <p:cNvPr id="23566" name="Rectangle 14"/>
          <p:cNvSpPr>
            <a:spLocks noChangeArrowheads="1"/>
          </p:cNvSpPr>
          <p:nvPr/>
        </p:nvSpPr>
        <p:spPr bwMode="auto">
          <a:xfrm>
            <a:off x="611188" y="5283173"/>
            <a:ext cx="7953375" cy="1373188"/>
          </a:xfrm>
          <a:prstGeom prst="rect">
            <a:avLst/>
          </a:prstGeom>
          <a:noFill/>
          <a:ln w="9525">
            <a:noFill/>
            <a:miter lim="800000"/>
            <a:headEnd/>
            <a:tailEnd/>
          </a:ln>
        </p:spPr>
        <p:txBody>
          <a:bodyPr wrap="none">
            <a:spAutoFit/>
          </a:bodyPr>
          <a:lstStyle/>
          <a:p>
            <a:pPr>
              <a:defRPr/>
            </a:pPr>
            <a:r>
              <a:rPr kumimoji="1" lang="en-US" altLang="zh-CN" sz="2800" b="1" dirty="0"/>
              <a:t>Copolymer of </a:t>
            </a:r>
            <a:r>
              <a:rPr kumimoji="1" lang="en-US" altLang="zh-CN" sz="2800" b="1" dirty="0">
                <a:solidFill>
                  <a:srgbClr val="FF0000"/>
                </a:solidFill>
              </a:rPr>
              <a:t>repeating tetranucleotides</a:t>
            </a:r>
            <a:r>
              <a:rPr kumimoji="1" lang="en-US" altLang="zh-CN" sz="2800" b="1" dirty="0"/>
              <a:t> leads</a:t>
            </a:r>
          </a:p>
          <a:p>
            <a:pPr>
              <a:defRPr/>
            </a:pPr>
            <a:r>
              <a:rPr kumimoji="1" lang="en-US" altLang="zh-CN" sz="2800" b="1" dirty="0"/>
              <a:t>to the synthesis of </a:t>
            </a:r>
            <a:r>
              <a:rPr kumimoji="1" lang="en-US" altLang="zh-CN" sz="2800" b="1" dirty="0">
                <a:solidFill>
                  <a:srgbClr val="FF0000"/>
                </a:solidFill>
              </a:rPr>
              <a:t>a single type of polypeptide with </a:t>
            </a:r>
          </a:p>
          <a:p>
            <a:pPr>
              <a:defRPr/>
            </a:pPr>
            <a:r>
              <a:rPr kumimoji="1" lang="en-US" altLang="zh-CN" sz="2800" b="1" dirty="0">
                <a:solidFill>
                  <a:srgbClr val="FF0000"/>
                </a:solidFill>
              </a:rPr>
              <a:t>repeating tetrapeptides</a:t>
            </a:r>
            <a:r>
              <a:rPr kumimoji="1" lang="en-US" altLang="zh-CN" sz="2800" b="1" dirty="0"/>
              <a:t>.</a:t>
            </a:r>
          </a:p>
        </p:txBody>
      </p:sp>
      <p:sp>
        <p:nvSpPr>
          <p:cNvPr id="24591" name="Line 15"/>
          <p:cNvSpPr>
            <a:spLocks noChangeShapeType="1"/>
          </p:cNvSpPr>
          <p:nvPr/>
        </p:nvSpPr>
        <p:spPr bwMode="auto">
          <a:xfrm flipV="1">
            <a:off x="323850" y="1700213"/>
            <a:ext cx="0" cy="360362"/>
          </a:xfrm>
          <a:prstGeom prst="line">
            <a:avLst/>
          </a:prstGeom>
          <a:noFill/>
          <a:ln w="28575">
            <a:solidFill>
              <a:srgbClr val="FF0000"/>
            </a:solidFill>
            <a:round/>
            <a:headEnd/>
            <a:tailEnd type="triangle" w="med" len="med"/>
          </a:ln>
        </p:spPr>
        <p:txBody>
          <a:bodyPr wrap="none"/>
          <a:lstStyle/>
          <a:p>
            <a:endParaRPr lang="zh-CN" altLang="en-US"/>
          </a:p>
        </p:txBody>
      </p:sp>
      <p:sp>
        <p:nvSpPr>
          <p:cNvPr id="24592" name="Line 16"/>
          <p:cNvSpPr>
            <a:spLocks noChangeShapeType="1"/>
          </p:cNvSpPr>
          <p:nvPr/>
        </p:nvSpPr>
        <p:spPr bwMode="auto">
          <a:xfrm flipV="1">
            <a:off x="179388" y="476250"/>
            <a:ext cx="0" cy="360363"/>
          </a:xfrm>
          <a:prstGeom prst="line">
            <a:avLst/>
          </a:prstGeom>
          <a:noFill/>
          <a:ln w="28575">
            <a:solidFill>
              <a:schemeClr val="tx1"/>
            </a:solidFill>
            <a:round/>
            <a:headEnd/>
            <a:tailEnd type="triangle" w="med" len="med"/>
          </a:ln>
        </p:spPr>
        <p:txBody>
          <a:bodyPr wrap="none"/>
          <a:lstStyle/>
          <a:p>
            <a:endParaRPr lang="zh-CN" altLang="en-US"/>
          </a:p>
        </p:txBody>
      </p:sp>
      <p:sp>
        <p:nvSpPr>
          <p:cNvPr id="24593" name="Line 17"/>
          <p:cNvSpPr>
            <a:spLocks noChangeShapeType="1"/>
          </p:cNvSpPr>
          <p:nvPr/>
        </p:nvSpPr>
        <p:spPr bwMode="auto">
          <a:xfrm flipV="1">
            <a:off x="611188" y="3141663"/>
            <a:ext cx="0" cy="360362"/>
          </a:xfrm>
          <a:prstGeom prst="line">
            <a:avLst/>
          </a:prstGeom>
          <a:noFill/>
          <a:ln w="28575">
            <a:solidFill>
              <a:srgbClr val="3333FF"/>
            </a:solidFill>
            <a:round/>
            <a:headEnd/>
            <a:tailEnd type="triangle" w="med" len="med"/>
          </a:ln>
        </p:spPr>
        <p:txBody>
          <a:bodyPr wrap="none"/>
          <a:lstStyle/>
          <a:p>
            <a:endParaRPr lang="zh-CN" altLang="en-US"/>
          </a:p>
        </p:txBody>
      </p:sp>
      <p:sp>
        <p:nvSpPr>
          <p:cNvPr id="24594" name="Line 18"/>
          <p:cNvSpPr>
            <a:spLocks noChangeShapeType="1"/>
          </p:cNvSpPr>
          <p:nvPr/>
        </p:nvSpPr>
        <p:spPr bwMode="auto">
          <a:xfrm flipV="1">
            <a:off x="827088" y="4797425"/>
            <a:ext cx="0" cy="360363"/>
          </a:xfrm>
          <a:prstGeom prst="line">
            <a:avLst/>
          </a:prstGeom>
          <a:noFill/>
          <a:ln w="28575">
            <a:solidFill>
              <a:srgbClr val="008000"/>
            </a:solidFill>
            <a:round/>
            <a:headEnd/>
            <a:tailEnd type="triangle" w="med" len="med"/>
          </a:ln>
        </p:spPr>
        <p:txBody>
          <a:bodyPr wrap="none"/>
          <a:lstStyle/>
          <a:p>
            <a:endParaRPr lang="zh-CN" alt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4800600" y="204788"/>
            <a:ext cx="4313238" cy="6497637"/>
          </a:xfrm>
          <a:prstGeom prst="rect">
            <a:avLst/>
          </a:prstGeom>
          <a:noFill/>
          <a:ln w="9525">
            <a:noFill/>
            <a:miter lim="800000"/>
            <a:headEnd/>
            <a:tailEnd/>
          </a:ln>
        </p:spPr>
        <p:txBody>
          <a:bodyPr wrap="none">
            <a:spAutoFit/>
          </a:bodyPr>
          <a:lstStyle/>
          <a:p>
            <a:r>
              <a:rPr kumimoji="1" lang="en-US" altLang="zh-CN" sz="2800" b="1" dirty="0"/>
              <a:t>Three different</a:t>
            </a:r>
          </a:p>
          <a:p>
            <a:r>
              <a:rPr kumimoji="1" lang="en-US" altLang="zh-CN" sz="2800" b="1" dirty="0"/>
              <a:t>    homopolypeptides were </a:t>
            </a:r>
          </a:p>
          <a:p>
            <a:r>
              <a:rPr kumimoji="1" lang="en-US" altLang="zh-CN" sz="2800" b="1" dirty="0"/>
              <a:t>    produced from most </a:t>
            </a:r>
          </a:p>
          <a:p>
            <a:r>
              <a:rPr kumimoji="1" lang="en-US" altLang="zh-CN" sz="2800" b="1" dirty="0"/>
              <a:t>    polyribonucleotides </a:t>
            </a:r>
          </a:p>
          <a:p>
            <a:r>
              <a:rPr kumimoji="1" lang="en-US" altLang="zh-CN" sz="2800" b="1" dirty="0"/>
              <a:t>    consisting of repeating </a:t>
            </a:r>
          </a:p>
          <a:p>
            <a:r>
              <a:rPr kumimoji="1" lang="en-US" altLang="zh-CN" sz="2800" b="1" dirty="0"/>
              <a:t>    sequences of three </a:t>
            </a:r>
          </a:p>
          <a:p>
            <a:r>
              <a:rPr kumimoji="1" lang="en-US" altLang="zh-CN" sz="2800" b="1" dirty="0"/>
              <a:t>    nucleotides;</a:t>
            </a:r>
          </a:p>
          <a:p>
            <a:r>
              <a:rPr kumimoji="1" lang="en-US" altLang="zh-CN" sz="2800" b="1" dirty="0"/>
              <a:t>One type of polypeptide </a:t>
            </a:r>
          </a:p>
          <a:p>
            <a:r>
              <a:rPr kumimoji="1" lang="en-US" altLang="zh-CN" sz="2800" b="1" dirty="0"/>
              <a:t>    containing repeating </a:t>
            </a:r>
          </a:p>
          <a:p>
            <a:r>
              <a:rPr kumimoji="1" lang="en-US" altLang="zh-CN" sz="2800" b="1" dirty="0"/>
              <a:t>    tetrapeptides was always</a:t>
            </a:r>
          </a:p>
          <a:p>
            <a:r>
              <a:rPr kumimoji="1" lang="en-US" altLang="zh-CN" sz="2800" b="1" dirty="0"/>
              <a:t>    produced from </a:t>
            </a:r>
          </a:p>
          <a:p>
            <a:r>
              <a:rPr kumimoji="1" lang="en-US" altLang="zh-CN" sz="2800" b="1" dirty="0"/>
              <a:t>    polyribonucleotides </a:t>
            </a:r>
          </a:p>
          <a:p>
            <a:r>
              <a:rPr kumimoji="1" lang="en-US" altLang="zh-CN" sz="2800" b="1" dirty="0"/>
              <a:t>    consisting of repeating </a:t>
            </a:r>
          </a:p>
          <a:p>
            <a:r>
              <a:rPr kumimoji="1" lang="en-US" altLang="zh-CN" sz="2800" b="1" dirty="0"/>
              <a:t>    sequences of four </a:t>
            </a:r>
          </a:p>
          <a:p>
            <a:r>
              <a:rPr kumimoji="1" lang="en-US" altLang="zh-CN" sz="2800" b="1" dirty="0"/>
              <a:t>    nucleotides.</a:t>
            </a:r>
            <a:endParaRPr kumimoji="1" lang="en-US" altLang="zh-CN" sz="2000" b="1" dirty="0"/>
          </a:p>
        </p:txBody>
      </p:sp>
      <p:pic>
        <p:nvPicPr>
          <p:cNvPr id="25603" name="Picture 4"/>
          <p:cNvPicPr>
            <a:picLocks noChangeAspect="1" noChangeArrowheads="1"/>
          </p:cNvPicPr>
          <p:nvPr/>
        </p:nvPicPr>
        <p:blipFill>
          <a:blip r:embed="rId2"/>
          <a:srcRect/>
          <a:stretch>
            <a:fillRect/>
          </a:stretch>
        </p:blipFill>
        <p:spPr bwMode="auto">
          <a:xfrm>
            <a:off x="0" y="204788"/>
            <a:ext cx="4716463" cy="6858000"/>
          </a:xfrm>
          <a:prstGeom prst="rect">
            <a:avLst/>
          </a:prstGeom>
          <a:noFill/>
          <a:ln w="9525">
            <a:noFill/>
            <a:miter lim="800000"/>
            <a:headEnd/>
            <a:tailEnd/>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srcRect/>
          <a:stretch>
            <a:fillRect/>
          </a:stretch>
        </p:blipFill>
        <p:spPr bwMode="auto">
          <a:xfrm>
            <a:off x="303213" y="2825750"/>
            <a:ext cx="8535987" cy="1206500"/>
          </a:xfrm>
          <a:prstGeom prst="rect">
            <a:avLst/>
          </a:prstGeom>
          <a:noFill/>
          <a:ln w="9525">
            <a:noFill/>
            <a:miter lim="800000"/>
            <a:headEnd/>
            <a:tailEnd/>
          </a:ln>
        </p:spPr>
      </p:pic>
      <p:sp>
        <p:nvSpPr>
          <p:cNvPr id="26627" name="Line 3"/>
          <p:cNvSpPr>
            <a:spLocks noChangeShapeType="1"/>
          </p:cNvSpPr>
          <p:nvPr/>
        </p:nvSpPr>
        <p:spPr bwMode="auto">
          <a:xfrm>
            <a:off x="5651500" y="2565400"/>
            <a:ext cx="0" cy="287338"/>
          </a:xfrm>
          <a:prstGeom prst="line">
            <a:avLst/>
          </a:prstGeom>
          <a:noFill/>
          <a:ln w="28575">
            <a:solidFill>
              <a:srgbClr val="FF0000"/>
            </a:solidFill>
            <a:round/>
            <a:headEnd/>
            <a:tailEnd type="triangle" w="med" len="med"/>
          </a:ln>
        </p:spPr>
        <p:txBody>
          <a:bodyPr wrap="none"/>
          <a:lstStyle/>
          <a:p>
            <a:endParaRPr lang="zh-CN" altLang="en-US"/>
          </a:p>
        </p:txBody>
      </p:sp>
      <p:sp>
        <p:nvSpPr>
          <p:cNvPr id="26628" name="Line 4"/>
          <p:cNvSpPr>
            <a:spLocks noChangeShapeType="1"/>
          </p:cNvSpPr>
          <p:nvPr/>
        </p:nvSpPr>
        <p:spPr bwMode="auto">
          <a:xfrm flipV="1">
            <a:off x="4427538" y="3933825"/>
            <a:ext cx="0" cy="503238"/>
          </a:xfrm>
          <a:prstGeom prst="line">
            <a:avLst/>
          </a:prstGeom>
          <a:noFill/>
          <a:ln w="28575">
            <a:solidFill>
              <a:srgbClr val="FF0000"/>
            </a:solidFill>
            <a:round/>
            <a:headEnd/>
            <a:tailEnd type="triangle" w="med" len="med"/>
          </a:ln>
        </p:spPr>
        <p:txBody>
          <a:bodyPr wrap="none"/>
          <a:lstStyle/>
          <a:p>
            <a:endParaRPr lang="zh-CN" altLang="en-US"/>
          </a:p>
        </p:txBody>
      </p:sp>
      <p:sp>
        <p:nvSpPr>
          <p:cNvPr id="26629" name="Line 5"/>
          <p:cNvSpPr>
            <a:spLocks noChangeShapeType="1"/>
          </p:cNvSpPr>
          <p:nvPr/>
        </p:nvSpPr>
        <p:spPr bwMode="auto">
          <a:xfrm flipV="1">
            <a:off x="7667625" y="3933825"/>
            <a:ext cx="0" cy="503238"/>
          </a:xfrm>
          <a:prstGeom prst="line">
            <a:avLst/>
          </a:prstGeom>
          <a:noFill/>
          <a:ln w="28575">
            <a:solidFill>
              <a:srgbClr val="FF0000"/>
            </a:solidFill>
            <a:round/>
            <a:headEnd/>
            <a:tailEnd type="triangle" w="med" len="med"/>
          </a:ln>
        </p:spPr>
        <p:txBody>
          <a:bodyPr wrap="none"/>
          <a:lstStyle/>
          <a:p>
            <a:endParaRPr lang="zh-CN" altLang="en-US"/>
          </a:p>
        </p:txBody>
      </p:sp>
      <p:sp>
        <p:nvSpPr>
          <p:cNvPr id="26630" name="Line 6"/>
          <p:cNvSpPr>
            <a:spLocks noChangeShapeType="1"/>
          </p:cNvSpPr>
          <p:nvPr/>
        </p:nvSpPr>
        <p:spPr bwMode="auto">
          <a:xfrm flipV="1">
            <a:off x="3348038" y="3500438"/>
            <a:ext cx="0" cy="144462"/>
          </a:xfrm>
          <a:prstGeom prst="line">
            <a:avLst/>
          </a:prstGeom>
          <a:noFill/>
          <a:ln w="28575">
            <a:solidFill>
              <a:srgbClr val="FF0000"/>
            </a:solidFill>
            <a:round/>
            <a:headEnd/>
            <a:tailEnd type="triangle" w="med" len="med"/>
          </a:ln>
        </p:spPr>
        <p:txBody>
          <a:bodyPr wrap="none"/>
          <a:lstStyle/>
          <a:p>
            <a:endParaRPr lang="zh-CN" altLang="en-US"/>
          </a:p>
        </p:txBody>
      </p:sp>
      <p:sp>
        <p:nvSpPr>
          <p:cNvPr id="26631" name="Line 7"/>
          <p:cNvSpPr>
            <a:spLocks noChangeShapeType="1"/>
          </p:cNvSpPr>
          <p:nvPr/>
        </p:nvSpPr>
        <p:spPr bwMode="auto">
          <a:xfrm flipV="1">
            <a:off x="6732588" y="3500438"/>
            <a:ext cx="0" cy="144462"/>
          </a:xfrm>
          <a:prstGeom prst="line">
            <a:avLst/>
          </a:prstGeom>
          <a:noFill/>
          <a:ln w="28575">
            <a:solidFill>
              <a:srgbClr val="FF0000"/>
            </a:solidFill>
            <a:round/>
            <a:headEnd/>
            <a:tailEnd type="triangle" w="med" len="med"/>
          </a:ln>
        </p:spPr>
        <p:txBody>
          <a:bodyPr wrap="none"/>
          <a:lstStyle/>
          <a:p>
            <a:endParaRPr lang="zh-CN" altLang="en-US"/>
          </a:p>
        </p:txBody>
      </p:sp>
      <p:sp>
        <p:nvSpPr>
          <p:cNvPr id="26632" name="Text Box 8"/>
          <p:cNvSpPr txBox="1">
            <a:spLocks noChangeArrowheads="1"/>
          </p:cNvSpPr>
          <p:nvPr/>
        </p:nvSpPr>
        <p:spPr bwMode="auto">
          <a:xfrm>
            <a:off x="712057" y="5059363"/>
            <a:ext cx="7669087" cy="1323439"/>
          </a:xfrm>
          <a:prstGeom prst="rect">
            <a:avLst/>
          </a:prstGeom>
          <a:noFill/>
          <a:ln w="9525">
            <a:noFill/>
            <a:miter lim="800000"/>
            <a:headEnd/>
            <a:tailEnd/>
          </a:ln>
        </p:spPr>
        <p:txBody>
          <a:bodyPr wrap="none">
            <a:spAutoFit/>
          </a:bodyPr>
          <a:lstStyle/>
          <a:p>
            <a:pPr algn="ctr"/>
            <a:r>
              <a:rPr lang="en-US" altLang="zh-CN" sz="4000" b="1" dirty="0">
                <a:solidFill>
                  <a:srgbClr val="3333FF"/>
                </a:solidFill>
              </a:rPr>
              <a:t>Effect of a termination codon in a </a:t>
            </a:r>
          </a:p>
          <a:p>
            <a:pPr algn="ctr"/>
            <a:r>
              <a:rPr lang="en-US" altLang="zh-CN" sz="4000" b="1" dirty="0">
                <a:solidFill>
                  <a:srgbClr val="3333FF"/>
                </a:solidFill>
              </a:rPr>
              <a:t>repeating tetranucleotide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97643" y="332656"/>
            <a:ext cx="8748713" cy="1143000"/>
          </a:xfrm>
        </p:spPr>
        <p:txBody>
          <a:bodyPr/>
          <a:lstStyle/>
          <a:p>
            <a:pPr eaLnBrk="1" hangingPunct="1"/>
            <a:r>
              <a:rPr lang="en-US" altLang="zh-CN" sz="5400" b="1" dirty="0">
                <a:solidFill>
                  <a:srgbClr val="3333FF"/>
                </a:solidFill>
                <a:latin typeface="Times New Roman" pitchFamily="18" charset="0"/>
              </a:rPr>
              <a:t>8. All 64 triplet codes were deciphered by 1966</a:t>
            </a:r>
          </a:p>
        </p:txBody>
      </p:sp>
      <p:sp>
        <p:nvSpPr>
          <p:cNvPr id="25603" name="Rectangle 3"/>
          <p:cNvSpPr>
            <a:spLocks noGrp="1" noChangeArrowheads="1"/>
          </p:cNvSpPr>
          <p:nvPr>
            <p:ph type="body" idx="1"/>
          </p:nvPr>
        </p:nvSpPr>
        <p:spPr>
          <a:xfrm>
            <a:off x="-1542" y="1916832"/>
            <a:ext cx="9036496" cy="4378325"/>
          </a:xfrm>
        </p:spPr>
        <p:txBody>
          <a:bodyPr/>
          <a:lstStyle/>
          <a:p>
            <a:pPr eaLnBrk="1" hangingPunct="1">
              <a:lnSpc>
                <a:spcPts val="3200"/>
              </a:lnSpc>
              <a:defRPr/>
            </a:pPr>
            <a:r>
              <a:rPr lang="en-US" altLang="zh-CN" b="1" dirty="0">
                <a:latin typeface="Times New Roman" pitchFamily="18" charset="0"/>
              </a:rPr>
              <a:t>61 of the 64 codons code for the 20 amino acids and three (UAA, UAG, UGA) for chain termination, called </a:t>
            </a:r>
            <a:r>
              <a:rPr lang="en-US" altLang="zh-CN" b="1" dirty="0">
                <a:solidFill>
                  <a:srgbClr val="FF0000"/>
                </a:solidFill>
                <a:latin typeface="Times New Roman" pitchFamily="18" charset="0"/>
              </a:rPr>
              <a:t>termination codons</a:t>
            </a:r>
            <a:r>
              <a:rPr lang="en-US" altLang="zh-CN" b="1" dirty="0">
                <a:latin typeface="Times New Roman" pitchFamily="18" charset="0"/>
              </a:rPr>
              <a:t>, stop codons, or nonsense codons).</a:t>
            </a:r>
          </a:p>
          <a:p>
            <a:pPr eaLnBrk="1" hangingPunct="1">
              <a:lnSpc>
                <a:spcPts val="3200"/>
              </a:lnSpc>
              <a:defRPr/>
            </a:pPr>
            <a:endParaRPr lang="en-US" altLang="zh-CN" b="1" dirty="0">
              <a:effectLst>
                <a:outerShdw blurRad="38100" dist="38100" dir="2700000" algn="tl">
                  <a:srgbClr val="C0C0C0"/>
                </a:outerShdw>
              </a:effectLst>
              <a:latin typeface="Times New Roman" pitchFamily="18" charset="0"/>
            </a:endParaRPr>
          </a:p>
          <a:p>
            <a:pPr eaLnBrk="1" hangingPunct="1">
              <a:lnSpc>
                <a:spcPts val="3200"/>
              </a:lnSpc>
              <a:defRPr/>
            </a:pPr>
            <a:r>
              <a:rPr lang="en-US" altLang="zh-CN" b="1" dirty="0">
                <a:effectLst>
                  <a:outerShdw blurRad="38100" dist="38100" dir="2700000" algn="tl">
                    <a:srgbClr val="C0C0C0"/>
                  </a:outerShdw>
                </a:effectLst>
                <a:latin typeface="Times New Roman" pitchFamily="18" charset="0"/>
              </a:rPr>
              <a:t>AUG</a:t>
            </a:r>
            <a:r>
              <a:rPr lang="en-US" altLang="zh-CN" b="1" dirty="0">
                <a:latin typeface="Times New Roman" pitchFamily="18" charset="0"/>
              </a:rPr>
              <a:t> is a dual codon coding for initiation and Met.</a:t>
            </a:r>
          </a:p>
          <a:p>
            <a:pPr eaLnBrk="1" hangingPunct="1">
              <a:lnSpc>
                <a:spcPts val="3200"/>
              </a:lnSpc>
              <a:defRPr/>
            </a:pPr>
            <a:endParaRPr lang="en-US" altLang="zh-CN" b="1" dirty="0">
              <a:latin typeface="Times New Roman" pitchFamily="18" charset="0"/>
            </a:endParaRPr>
          </a:p>
          <a:p>
            <a:pPr eaLnBrk="1" hangingPunct="1">
              <a:lnSpc>
                <a:spcPts val="3200"/>
              </a:lnSpc>
              <a:defRPr/>
            </a:pPr>
            <a:r>
              <a:rPr lang="en-US" altLang="zh-CN" b="1" dirty="0">
                <a:latin typeface="Times New Roman" pitchFamily="18" charset="0"/>
              </a:rPr>
              <a:t>18 of the amino acids are coded by more than one codon: the genetic codes are </a:t>
            </a:r>
            <a:r>
              <a:rPr lang="en-US" altLang="zh-CN" b="1" dirty="0">
                <a:solidFill>
                  <a:srgbClr val="FF0000"/>
                </a:solidFill>
                <a:latin typeface="Times New Roman" pitchFamily="18" charset="0"/>
              </a:rPr>
              <a:t>degenerate</a:t>
            </a:r>
            <a:r>
              <a:rPr lang="en-US" altLang="zh-CN" b="1" dirty="0">
                <a:latin typeface="Times New Roman" pitchFamily="18" charset="0"/>
              </a:rPr>
              <a:t>.</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611188" y="404813"/>
            <a:ext cx="184150" cy="366712"/>
          </a:xfrm>
          <a:prstGeom prst="rect">
            <a:avLst/>
          </a:prstGeom>
          <a:noFill/>
          <a:ln w="9525">
            <a:noFill/>
            <a:miter lim="800000"/>
            <a:headEnd/>
            <a:tailEnd/>
          </a:ln>
        </p:spPr>
        <p:txBody>
          <a:bodyPr wrap="none">
            <a:spAutoFit/>
          </a:bodyPr>
          <a:lstStyle/>
          <a:p>
            <a:pPr algn="ctr"/>
            <a:endParaRPr lang="zh-CN" altLang="zh-CN"/>
          </a:p>
        </p:txBody>
      </p:sp>
      <p:sp>
        <p:nvSpPr>
          <p:cNvPr id="28675" name="Text Box 3"/>
          <p:cNvSpPr txBox="1">
            <a:spLocks noChangeArrowheads="1"/>
          </p:cNvSpPr>
          <p:nvPr/>
        </p:nvSpPr>
        <p:spPr bwMode="auto">
          <a:xfrm>
            <a:off x="0" y="188913"/>
            <a:ext cx="2709863" cy="519112"/>
          </a:xfrm>
          <a:prstGeom prst="rect">
            <a:avLst/>
          </a:prstGeom>
          <a:noFill/>
          <a:ln w="9525">
            <a:noFill/>
            <a:miter lim="800000"/>
            <a:headEnd/>
            <a:tailEnd/>
          </a:ln>
        </p:spPr>
        <p:txBody>
          <a:bodyPr wrap="none">
            <a:spAutoFit/>
          </a:bodyPr>
          <a:lstStyle/>
          <a:p>
            <a:pPr algn="ctr"/>
            <a:r>
              <a:rPr lang="en-US" altLang="zh-CN" sz="2800" b="1" dirty="0">
                <a:solidFill>
                  <a:srgbClr val="FF0000"/>
                </a:solidFill>
              </a:rPr>
              <a:t>The genetic code</a:t>
            </a:r>
          </a:p>
        </p:txBody>
      </p:sp>
      <p:sp>
        <p:nvSpPr>
          <p:cNvPr id="28676" name="Rectangle 4"/>
          <p:cNvSpPr>
            <a:spLocks noChangeArrowheads="1"/>
          </p:cNvSpPr>
          <p:nvPr/>
        </p:nvSpPr>
        <p:spPr bwMode="auto">
          <a:xfrm>
            <a:off x="34925" y="260350"/>
            <a:ext cx="2808288" cy="431800"/>
          </a:xfrm>
          <a:prstGeom prst="rect">
            <a:avLst/>
          </a:prstGeom>
          <a:noFill/>
          <a:ln w="38100">
            <a:solidFill>
              <a:srgbClr val="FF0000"/>
            </a:solidFill>
            <a:miter lim="800000"/>
            <a:headEnd/>
            <a:tailEnd/>
          </a:ln>
        </p:spPr>
        <p:txBody>
          <a:bodyPr wrap="none" anchor="ctr"/>
          <a:lstStyle/>
          <a:p>
            <a:pPr algn="ctr"/>
            <a:endParaRPr lang="zh-CN" altLang="en-US"/>
          </a:p>
        </p:txBody>
      </p:sp>
      <p:pic>
        <p:nvPicPr>
          <p:cNvPr id="28677" name="Picture 5"/>
          <p:cNvPicPr>
            <a:picLocks noChangeAspect="1" noChangeArrowheads="1"/>
          </p:cNvPicPr>
          <p:nvPr/>
        </p:nvPicPr>
        <p:blipFill>
          <a:blip r:embed="rId3"/>
          <a:srcRect/>
          <a:stretch>
            <a:fillRect/>
          </a:stretch>
        </p:blipFill>
        <p:spPr bwMode="auto">
          <a:xfrm>
            <a:off x="2916238" y="778885"/>
            <a:ext cx="5303837" cy="6097587"/>
          </a:xfrm>
          <a:prstGeom prst="rect">
            <a:avLst/>
          </a:prstGeom>
          <a:noFill/>
          <a:ln w="9525">
            <a:noFill/>
            <a:miter lim="800000"/>
            <a:headEnd/>
            <a:tailEnd/>
          </a:ln>
        </p:spPr>
      </p:pic>
      <p:sp>
        <p:nvSpPr>
          <p:cNvPr id="28678" name="Line 6"/>
          <p:cNvSpPr>
            <a:spLocks noChangeShapeType="1"/>
          </p:cNvSpPr>
          <p:nvPr/>
        </p:nvSpPr>
        <p:spPr bwMode="auto">
          <a:xfrm>
            <a:off x="2555875" y="5373688"/>
            <a:ext cx="647700" cy="0"/>
          </a:xfrm>
          <a:prstGeom prst="line">
            <a:avLst/>
          </a:prstGeom>
          <a:noFill/>
          <a:ln w="38100">
            <a:solidFill>
              <a:srgbClr val="FF0000"/>
            </a:solidFill>
            <a:round/>
            <a:headEnd/>
            <a:tailEnd type="triangle" w="med" len="med"/>
          </a:ln>
        </p:spPr>
        <p:txBody>
          <a:bodyPr wrap="none"/>
          <a:lstStyle/>
          <a:p>
            <a:endParaRPr lang="zh-CN" altLang="en-US"/>
          </a:p>
        </p:txBody>
      </p:sp>
      <p:sp>
        <p:nvSpPr>
          <p:cNvPr id="28679" name="Line 7"/>
          <p:cNvSpPr>
            <a:spLocks noChangeShapeType="1"/>
          </p:cNvSpPr>
          <p:nvPr/>
        </p:nvSpPr>
        <p:spPr bwMode="auto">
          <a:xfrm flipH="1">
            <a:off x="8172450" y="2997200"/>
            <a:ext cx="360363" cy="0"/>
          </a:xfrm>
          <a:prstGeom prst="line">
            <a:avLst/>
          </a:prstGeom>
          <a:noFill/>
          <a:ln w="28575">
            <a:solidFill>
              <a:srgbClr val="FF0000"/>
            </a:solidFill>
            <a:round/>
            <a:headEnd/>
            <a:tailEnd type="triangle" w="med" len="med"/>
          </a:ln>
        </p:spPr>
        <p:txBody>
          <a:bodyPr wrap="none"/>
          <a:lstStyle/>
          <a:p>
            <a:endParaRPr lang="zh-CN" altLang="en-US"/>
          </a:p>
        </p:txBody>
      </p:sp>
      <p:sp>
        <p:nvSpPr>
          <p:cNvPr id="28680" name="Rectangle 8"/>
          <p:cNvSpPr>
            <a:spLocks noChangeArrowheads="1"/>
          </p:cNvSpPr>
          <p:nvPr/>
        </p:nvSpPr>
        <p:spPr bwMode="auto">
          <a:xfrm>
            <a:off x="3635896" y="3212976"/>
            <a:ext cx="216024" cy="1080120"/>
          </a:xfrm>
          <a:prstGeom prst="rect">
            <a:avLst/>
          </a:prstGeom>
          <a:noFill/>
          <a:ln w="38100">
            <a:solidFill>
              <a:srgbClr val="FF0000"/>
            </a:solidFill>
            <a:miter lim="800000"/>
            <a:headEnd/>
            <a:tailEnd/>
          </a:ln>
        </p:spPr>
        <p:txBody>
          <a:bodyPr wrap="none"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table 27-03"/>
          <p:cNvPicPr>
            <a:picLocks noChangeAspect="1" noChangeArrowheads="1"/>
          </p:cNvPicPr>
          <p:nvPr/>
        </p:nvPicPr>
        <p:blipFill>
          <a:blip r:embed="rId3"/>
          <a:srcRect/>
          <a:stretch>
            <a:fillRect/>
          </a:stretch>
        </p:blipFill>
        <p:spPr bwMode="auto">
          <a:xfrm>
            <a:off x="939800" y="165100"/>
            <a:ext cx="7281863" cy="6532563"/>
          </a:xfrm>
          <a:prstGeom prst="rect">
            <a:avLst/>
          </a:prstGeom>
          <a:noFill/>
          <a:ln w="9525">
            <a:noFill/>
            <a:miter lim="800000"/>
            <a:headEnd/>
            <a:tailEnd/>
          </a:ln>
        </p:spPr>
      </p:pic>
      <p:cxnSp>
        <p:nvCxnSpPr>
          <p:cNvPr id="3" name="直接箭头连接符 2"/>
          <p:cNvCxnSpPr/>
          <p:nvPr/>
        </p:nvCxnSpPr>
        <p:spPr bwMode="auto">
          <a:xfrm flipH="1">
            <a:off x="7524328" y="5301208"/>
            <a:ext cx="697335" cy="0"/>
          </a:xfrm>
          <a:prstGeom prst="straightConnector1">
            <a:avLst/>
          </a:prstGeom>
          <a:solidFill>
            <a:schemeClr val="accent1"/>
          </a:solidFill>
          <a:ln w="38100" cap="flat" cmpd="sng" algn="ctr">
            <a:solidFill>
              <a:srgbClr val="3333FF"/>
            </a:solidFill>
            <a:prstDash val="solid"/>
            <a:round/>
            <a:headEnd type="none" w="med" len="med"/>
            <a:tailEnd type="triangle"/>
          </a:ln>
          <a:effectLst/>
        </p:spPr>
      </p:cxnSp>
      <p:cxnSp>
        <p:nvCxnSpPr>
          <p:cNvPr id="5" name="直接箭头连接符 4"/>
          <p:cNvCxnSpPr/>
          <p:nvPr/>
        </p:nvCxnSpPr>
        <p:spPr bwMode="auto">
          <a:xfrm flipH="1">
            <a:off x="7524328" y="2780928"/>
            <a:ext cx="697335" cy="0"/>
          </a:xfrm>
          <a:prstGeom prst="straightConnector1">
            <a:avLst/>
          </a:prstGeom>
          <a:solidFill>
            <a:schemeClr val="accent1"/>
          </a:solidFill>
          <a:ln w="38100" cap="flat" cmpd="sng" algn="ctr">
            <a:solidFill>
              <a:srgbClr val="3333FF"/>
            </a:solidFill>
            <a:prstDash val="solid"/>
            <a:round/>
            <a:headEnd type="none" w="med" len="med"/>
            <a:tailEnd type="triangle"/>
          </a:ln>
          <a:effectLst/>
        </p:spPr>
      </p:cxnSp>
      <p:cxnSp>
        <p:nvCxnSpPr>
          <p:cNvPr id="6" name="直接箭头连接符 5"/>
          <p:cNvCxnSpPr/>
          <p:nvPr/>
        </p:nvCxnSpPr>
        <p:spPr bwMode="auto">
          <a:xfrm flipH="1">
            <a:off x="3995936" y="3212976"/>
            <a:ext cx="697335" cy="0"/>
          </a:xfrm>
          <a:prstGeom prst="straightConnector1">
            <a:avLst/>
          </a:prstGeom>
          <a:solidFill>
            <a:schemeClr val="accent1"/>
          </a:solidFill>
          <a:ln w="38100" cap="flat" cmpd="sng" algn="ctr">
            <a:solidFill>
              <a:srgbClr val="3333FF"/>
            </a:solidFill>
            <a:prstDash val="solid"/>
            <a:round/>
            <a:headEnd type="none" w="med" len="med"/>
            <a:tailEnd type="triangle"/>
          </a:ln>
          <a:effectLst/>
        </p:spPr>
      </p:cxnSp>
      <p:cxnSp>
        <p:nvCxnSpPr>
          <p:cNvPr id="7" name="直接箭头连接符 6"/>
          <p:cNvCxnSpPr/>
          <p:nvPr/>
        </p:nvCxnSpPr>
        <p:spPr bwMode="auto">
          <a:xfrm>
            <a:off x="755576" y="1916832"/>
            <a:ext cx="576064"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a:off x="755576" y="2348880"/>
            <a:ext cx="576064"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flipV="1">
            <a:off x="685800" y="1752600"/>
            <a:ext cx="7772400" cy="152400"/>
          </a:xfrm>
        </p:spPr>
        <p:txBody>
          <a:bodyPr/>
          <a:lstStyle/>
          <a:p>
            <a:pPr eaLnBrk="1" hangingPunct="1"/>
            <a:r>
              <a:rPr lang="en-US" altLang="zh-CN" dirty="0"/>
              <a:t> </a:t>
            </a:r>
          </a:p>
        </p:txBody>
      </p:sp>
      <p:sp>
        <p:nvSpPr>
          <p:cNvPr id="26627" name="Rectangle 3"/>
          <p:cNvSpPr>
            <a:spLocks noGrp="1" noChangeArrowheads="1"/>
          </p:cNvSpPr>
          <p:nvPr>
            <p:ph type="body" idx="1"/>
          </p:nvPr>
        </p:nvSpPr>
        <p:spPr>
          <a:xfrm>
            <a:off x="609600" y="381000"/>
            <a:ext cx="7772400" cy="4114800"/>
          </a:xfrm>
        </p:spPr>
        <p:txBody>
          <a:bodyPr/>
          <a:lstStyle/>
          <a:p>
            <a:pPr eaLnBrk="1" hangingPunct="1">
              <a:lnSpc>
                <a:spcPct val="90000"/>
              </a:lnSpc>
              <a:defRPr/>
            </a:pPr>
            <a:r>
              <a:rPr lang="en-US" altLang="zh-CN" b="1" dirty="0">
                <a:latin typeface="Times New Roman" pitchFamily="18" charset="0"/>
              </a:rPr>
              <a:t>The codes seem to have evolved in such a way to minimize the deleterious effects of mutations, especially at the third bases: </a:t>
            </a:r>
            <a:r>
              <a:rPr lang="en-US" altLang="zh-CN" b="1" dirty="0">
                <a:solidFill>
                  <a:srgbClr val="3333FF"/>
                </a:solidFill>
                <a:latin typeface="Times New Roman" pitchFamily="18" charset="0"/>
              </a:rPr>
              <a:t>XYU</a:t>
            </a:r>
            <a:r>
              <a:rPr lang="en-US" altLang="zh-CN" b="1" dirty="0">
                <a:latin typeface="Times New Roman" pitchFamily="18" charset="0"/>
              </a:rPr>
              <a:t> and </a:t>
            </a:r>
            <a:r>
              <a:rPr lang="en-US" altLang="zh-CN" b="1" dirty="0">
                <a:solidFill>
                  <a:srgbClr val="3333FF"/>
                </a:solidFill>
                <a:latin typeface="Times New Roman" pitchFamily="18" charset="0"/>
              </a:rPr>
              <a:t>XYC</a:t>
            </a:r>
            <a:r>
              <a:rPr lang="en-US" altLang="zh-CN" b="1" dirty="0">
                <a:latin typeface="Times New Roman" pitchFamily="18" charset="0"/>
              </a:rPr>
              <a:t> always encode the same amino acid; </a:t>
            </a:r>
            <a:r>
              <a:rPr lang="en-US" altLang="zh-CN" b="1" dirty="0">
                <a:solidFill>
                  <a:srgbClr val="FF0000"/>
                </a:solidFill>
                <a:latin typeface="Times New Roman" pitchFamily="18" charset="0"/>
              </a:rPr>
              <a:t>XYA</a:t>
            </a:r>
            <a:r>
              <a:rPr lang="en-US" altLang="zh-CN" b="1" dirty="0">
                <a:latin typeface="Times New Roman" pitchFamily="18" charset="0"/>
              </a:rPr>
              <a:t> and </a:t>
            </a:r>
            <a:r>
              <a:rPr lang="en-US" altLang="zh-CN" b="1" dirty="0">
                <a:solidFill>
                  <a:srgbClr val="FF0000"/>
                </a:solidFill>
                <a:latin typeface="Times New Roman" pitchFamily="18" charset="0"/>
              </a:rPr>
              <a:t>XYG</a:t>
            </a:r>
            <a:r>
              <a:rPr lang="en-US" altLang="zh-CN" b="1" dirty="0">
                <a:latin typeface="Times New Roman" pitchFamily="18" charset="0"/>
              </a:rPr>
              <a:t> usually code for the same amino acid.</a:t>
            </a:r>
          </a:p>
          <a:p>
            <a:pPr eaLnBrk="1" hangingPunct="1">
              <a:lnSpc>
                <a:spcPct val="90000"/>
              </a:lnSpc>
              <a:defRPr/>
            </a:pPr>
            <a:endParaRPr lang="en-US" altLang="zh-CN" b="1" dirty="0">
              <a:latin typeface="Times New Roman" pitchFamily="18" charset="0"/>
            </a:endParaRPr>
          </a:p>
          <a:p>
            <a:pPr eaLnBrk="1" hangingPunct="1">
              <a:lnSpc>
                <a:spcPct val="90000"/>
              </a:lnSpc>
              <a:defRPr/>
            </a:pPr>
            <a:r>
              <a:rPr lang="en-US" altLang="zh-CN" b="1" dirty="0">
                <a:latin typeface="Times New Roman" pitchFamily="18" charset="0"/>
              </a:rPr>
              <a:t>A reading frame of more than 50 amino acids without a stop codon is called an </a:t>
            </a:r>
            <a:r>
              <a:rPr lang="en-US" altLang="zh-CN" b="1" dirty="0">
                <a:solidFill>
                  <a:srgbClr val="FF0000"/>
                </a:solidFill>
                <a:latin typeface="Times New Roman" pitchFamily="18" charset="0"/>
              </a:rPr>
              <a:t>open reading frame (ORF)</a:t>
            </a:r>
            <a:r>
              <a:rPr lang="en-US" altLang="zh-CN" b="1" dirty="0">
                <a:latin typeface="Times New Roman" pitchFamily="18" charset="0"/>
              </a:rPr>
              <a:t>, which has the potential of encoding a protein.</a:t>
            </a:r>
          </a:p>
          <a:p>
            <a:pPr eaLnBrk="1" hangingPunct="1">
              <a:lnSpc>
                <a:spcPct val="90000"/>
              </a:lnSpc>
              <a:defRPr/>
            </a:pPr>
            <a:endParaRPr lang="en-US" altLang="zh-CN" b="1" dirty="0">
              <a:latin typeface="Times New Roman" pitchFamily="18"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81000" y="0"/>
            <a:ext cx="7772400" cy="76200"/>
          </a:xfrm>
        </p:spPr>
        <p:txBody>
          <a:bodyPr/>
          <a:lstStyle/>
          <a:p>
            <a:pPr eaLnBrk="1" hangingPunct="1"/>
            <a:r>
              <a:rPr lang="en-US" altLang="zh-CN" dirty="0"/>
              <a:t> </a:t>
            </a:r>
          </a:p>
        </p:txBody>
      </p:sp>
      <p:sp>
        <p:nvSpPr>
          <p:cNvPr id="5123" name="Rectangle 3"/>
          <p:cNvSpPr>
            <a:spLocks noGrp="1" noChangeArrowheads="1"/>
          </p:cNvSpPr>
          <p:nvPr>
            <p:ph type="body" idx="1"/>
          </p:nvPr>
        </p:nvSpPr>
        <p:spPr>
          <a:xfrm>
            <a:off x="107504" y="548680"/>
            <a:ext cx="8915400" cy="5145088"/>
          </a:xfrm>
        </p:spPr>
        <p:txBody>
          <a:bodyPr/>
          <a:lstStyle/>
          <a:p>
            <a:pPr eaLnBrk="1" hangingPunct="1">
              <a:defRPr/>
            </a:pPr>
            <a:r>
              <a:rPr lang="en-US" altLang="zh-CN" b="1" dirty="0">
                <a:latin typeface="Times New Roman" pitchFamily="18" charset="0"/>
              </a:rPr>
              <a:t>Account for up to </a:t>
            </a:r>
            <a:r>
              <a:rPr lang="en-US" altLang="zh-CN" b="1" dirty="0">
                <a:solidFill>
                  <a:srgbClr val="FF0000"/>
                </a:solidFill>
                <a:latin typeface="Times New Roman" pitchFamily="18" charset="0"/>
              </a:rPr>
              <a:t>90%</a:t>
            </a:r>
            <a:r>
              <a:rPr lang="en-US" altLang="zh-CN" b="1" dirty="0">
                <a:latin typeface="Times New Roman" pitchFamily="18" charset="0"/>
              </a:rPr>
              <a:t> of the chemical energy used by a cell for all biosynthetic reactions </a:t>
            </a:r>
          </a:p>
          <a:p>
            <a:pPr eaLnBrk="1" hangingPunct="1">
              <a:defRPr/>
            </a:pPr>
            <a:r>
              <a:rPr lang="en-US" altLang="zh-CN" b="1" dirty="0">
                <a:latin typeface="Times New Roman" pitchFamily="18" charset="0"/>
              </a:rPr>
              <a:t>The molecules used for translation account for more than 35% of the dry weight of a bacterial cell. </a:t>
            </a:r>
          </a:p>
          <a:p>
            <a:pPr eaLnBrk="1" hangingPunct="1">
              <a:defRPr/>
            </a:pPr>
            <a:r>
              <a:rPr lang="en-US" altLang="zh-CN" b="1" dirty="0">
                <a:latin typeface="Times New Roman" pitchFamily="18" charset="0"/>
              </a:rPr>
              <a:t>However, proteins are synthesized with very </a:t>
            </a:r>
            <a:r>
              <a:rPr lang="en-US" altLang="zh-CN" b="1" dirty="0">
                <a:solidFill>
                  <a:srgbClr val="FF0000"/>
                </a:solidFill>
                <a:latin typeface="Times New Roman" pitchFamily="18" charset="0"/>
              </a:rPr>
              <a:t>high efficiency</a:t>
            </a:r>
            <a:r>
              <a:rPr lang="en-US" altLang="zh-CN" b="1" dirty="0">
                <a:latin typeface="Times New Roman" pitchFamily="18" charset="0"/>
              </a:rPr>
              <a:t>: a complete polypeptide chain of 100 residues is synthesized in about 5 seconds in an </a:t>
            </a:r>
            <a:r>
              <a:rPr lang="en-US" altLang="zh-CN" b="1" i="1" dirty="0">
                <a:latin typeface="Times New Roman" pitchFamily="18" charset="0"/>
              </a:rPr>
              <a:t>E.coli</a:t>
            </a:r>
            <a:r>
              <a:rPr lang="en-US" altLang="zh-CN" b="1" dirty="0">
                <a:latin typeface="Times New Roman" pitchFamily="18" charset="0"/>
              </a:rPr>
              <a:t> cells at 37</a:t>
            </a:r>
            <a:r>
              <a:rPr lang="en-US" altLang="zh-CN" b="1" baseline="30000" dirty="0">
                <a:latin typeface="Times New Roman" pitchFamily="18" charset="0"/>
              </a:rPr>
              <a:t>o</a:t>
            </a:r>
            <a:r>
              <a:rPr lang="en-US" altLang="zh-CN" b="1" dirty="0">
                <a:latin typeface="Times New Roman" pitchFamily="18" charset="0"/>
              </a:rPr>
              <a:t>C</a:t>
            </a:r>
            <a:r>
              <a:rPr lang="en-US" altLang="zh-CN" sz="2800" b="1" dirty="0">
                <a:latin typeface="Times New Roman" pitchFamily="18" charset="0"/>
              </a:rPr>
              <a:t>.</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636" y="3464320"/>
            <a:ext cx="3394364" cy="3394364"/>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796" y="201874"/>
            <a:ext cx="1406236" cy="1424133"/>
          </a:xfrm>
          <a:prstGeom prst="rect">
            <a:avLst/>
          </a:prstGeom>
        </p:spPr>
      </p:pic>
      <p:sp>
        <p:nvSpPr>
          <p:cNvPr id="3" name="标题 2"/>
          <p:cNvSpPr>
            <a:spLocks noGrp="1"/>
          </p:cNvSpPr>
          <p:nvPr>
            <p:ph type="title"/>
          </p:nvPr>
        </p:nvSpPr>
        <p:spPr>
          <a:xfrm>
            <a:off x="1577148" y="215120"/>
            <a:ext cx="7543794" cy="1325563"/>
          </a:xfrm>
        </p:spPr>
        <p:txBody>
          <a:bodyPr>
            <a:noAutofit/>
          </a:bodyPr>
          <a:lstStyle/>
          <a:p>
            <a:r>
              <a:rPr lang="en-US" altLang="zh-CN" sz="2800" b="1" dirty="0">
                <a:latin typeface="Times New Roman" panose="02020603050405020304" pitchFamily="18" charset="0"/>
                <a:ea typeface="+mn-ea"/>
                <a:cs typeface="Times New Roman" panose="02020603050405020304" pitchFamily="18" charset="0"/>
              </a:rPr>
              <a:t>The Nobel Prize in Physiology or Medicine 1968</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460093" y="4670418"/>
            <a:ext cx="2809980" cy="1261884"/>
          </a:xfrm>
          <a:prstGeom prst="rect">
            <a:avLst/>
          </a:prstGeom>
        </p:spPr>
        <p:txBody>
          <a:bodyPr wrap="square">
            <a:spAutoFit/>
          </a:bodyPr>
          <a:lstStyle/>
          <a:p>
            <a:pPr fontAlgn="base"/>
            <a:r>
              <a:rPr lang="en-US" altLang="zh-CN" sz="2000" b="1" dirty="0">
                <a:solidFill>
                  <a:srgbClr val="FF0000"/>
                </a:solidFill>
                <a:cs typeface="Times New Roman" panose="02020603050405020304" pitchFamily="18" charset="0"/>
              </a:rPr>
              <a:t>Robert W. Holley</a:t>
            </a:r>
            <a:endParaRPr lang="en-US" altLang="zh-CN" dirty="0">
              <a:solidFill>
                <a:srgbClr val="FF0000"/>
              </a:solidFill>
              <a:cs typeface="Times New Roman" panose="02020603050405020304" pitchFamily="18" charset="0"/>
            </a:endParaRPr>
          </a:p>
          <a:p>
            <a:pPr fontAlgn="base"/>
            <a:r>
              <a:rPr lang="en-US" altLang="zh-CN" sz="1400" b="1" dirty="0">
                <a:cs typeface="Times New Roman" panose="02020603050405020304" pitchFamily="18" charset="0"/>
              </a:rPr>
              <a:t>USA</a:t>
            </a:r>
          </a:p>
          <a:p>
            <a:pPr fontAlgn="base"/>
            <a:r>
              <a:rPr lang="en-US" altLang="zh-CN" sz="1400" b="1" dirty="0">
                <a:cs typeface="Times New Roman" panose="02020603050405020304" pitchFamily="18" charset="0"/>
              </a:rPr>
              <a:t>Cornell University, </a:t>
            </a:r>
          </a:p>
          <a:p>
            <a:pPr fontAlgn="base"/>
            <a:r>
              <a:rPr lang="en-US" altLang="zh-CN" sz="1400" b="1" dirty="0">
                <a:cs typeface="Times New Roman" panose="02020603050405020304" pitchFamily="18" charset="0"/>
              </a:rPr>
              <a:t>Ithaca, NY, USA</a:t>
            </a:r>
          </a:p>
          <a:p>
            <a:pPr fontAlgn="base"/>
            <a:r>
              <a:rPr lang="en-US" altLang="zh-CN" sz="1400" b="1" dirty="0">
                <a:cs typeface="Times New Roman" panose="02020603050405020304" pitchFamily="18" charset="0"/>
              </a:rPr>
              <a:t>1922-1993</a:t>
            </a:r>
          </a:p>
        </p:txBody>
      </p:sp>
      <p:sp>
        <p:nvSpPr>
          <p:cNvPr id="12" name="矩形 11"/>
          <p:cNvSpPr/>
          <p:nvPr/>
        </p:nvSpPr>
        <p:spPr>
          <a:xfrm>
            <a:off x="1675224" y="1167847"/>
            <a:ext cx="7065160" cy="830997"/>
          </a:xfrm>
          <a:prstGeom prst="rect">
            <a:avLst/>
          </a:prstGeom>
        </p:spPr>
        <p:txBody>
          <a:bodyPr wrap="square">
            <a:spAutoFit/>
          </a:bodyPr>
          <a:lstStyle/>
          <a:p>
            <a:pPr algn="ctr" fontAlgn="base"/>
            <a:r>
              <a:rPr lang="en-US" altLang="zh-CN" sz="2400" b="1" dirty="0">
                <a:solidFill>
                  <a:srgbClr val="3333FF"/>
                </a:solidFill>
                <a:cs typeface="Times New Roman" panose="02020603050405020304" pitchFamily="18" charset="0"/>
              </a:rPr>
              <a:t>“for their interpretation of the genetic code and its function in protein synthesis”</a:t>
            </a:r>
          </a:p>
        </p:txBody>
      </p:sp>
      <p:sp>
        <p:nvSpPr>
          <p:cNvPr id="13" name="矩形 12"/>
          <p:cNvSpPr/>
          <p:nvPr/>
        </p:nvSpPr>
        <p:spPr>
          <a:xfrm>
            <a:off x="3174335" y="4691876"/>
            <a:ext cx="3058510" cy="1261884"/>
          </a:xfrm>
          <a:prstGeom prst="rect">
            <a:avLst/>
          </a:prstGeom>
        </p:spPr>
        <p:txBody>
          <a:bodyPr wrap="square">
            <a:spAutoFit/>
          </a:bodyPr>
          <a:lstStyle/>
          <a:p>
            <a:pPr fontAlgn="base"/>
            <a:r>
              <a:rPr lang="en-US" altLang="zh-CN" sz="2000" b="1" dirty="0">
                <a:solidFill>
                  <a:srgbClr val="FF0000"/>
                </a:solidFill>
                <a:cs typeface="Times New Roman" panose="02020603050405020304" pitchFamily="18" charset="0"/>
              </a:rPr>
              <a:t>Har Gobind Khorana</a:t>
            </a:r>
          </a:p>
          <a:p>
            <a:pPr fontAlgn="base"/>
            <a:r>
              <a:rPr lang="en-US" altLang="zh-CN" sz="1400" b="1" dirty="0">
                <a:cs typeface="Times New Roman" panose="02020603050405020304" pitchFamily="18" charset="0"/>
              </a:rPr>
              <a:t>India</a:t>
            </a:r>
          </a:p>
          <a:p>
            <a:pPr fontAlgn="base"/>
            <a:r>
              <a:rPr lang="en-US" altLang="zh-CN" sz="1400" b="1" dirty="0">
                <a:cs typeface="Times New Roman" panose="02020603050405020304" pitchFamily="18" charset="0"/>
              </a:rPr>
              <a:t>University of Wisconsin, </a:t>
            </a:r>
          </a:p>
          <a:p>
            <a:pPr fontAlgn="base"/>
            <a:r>
              <a:rPr lang="en-US" altLang="zh-CN" sz="1400" b="1" dirty="0">
                <a:cs typeface="Times New Roman" panose="02020603050405020304" pitchFamily="18" charset="0"/>
              </a:rPr>
              <a:t>Madison, WI, USA</a:t>
            </a:r>
          </a:p>
          <a:p>
            <a:pPr fontAlgn="base"/>
            <a:r>
              <a:rPr lang="en-US" altLang="zh-CN" sz="1400" b="1" dirty="0">
                <a:cs typeface="Times New Roman" panose="02020603050405020304" pitchFamily="18" charset="0"/>
              </a:rPr>
              <a:t>1922-2011</a:t>
            </a:r>
          </a:p>
        </p:txBody>
      </p:sp>
      <p:sp>
        <p:nvSpPr>
          <p:cNvPr id="15" name="矩形 14"/>
          <p:cNvSpPr/>
          <p:nvPr/>
        </p:nvSpPr>
        <p:spPr>
          <a:xfrm>
            <a:off x="6190672" y="4682331"/>
            <a:ext cx="2953782" cy="1261884"/>
          </a:xfrm>
          <a:prstGeom prst="rect">
            <a:avLst/>
          </a:prstGeom>
        </p:spPr>
        <p:txBody>
          <a:bodyPr wrap="square">
            <a:spAutoFit/>
          </a:bodyPr>
          <a:lstStyle/>
          <a:p>
            <a:r>
              <a:rPr lang="en-US" altLang="zh-CN" sz="2000" b="1" dirty="0">
                <a:solidFill>
                  <a:srgbClr val="FF0000"/>
                </a:solidFill>
                <a:cs typeface="Times New Roman" panose="02020603050405020304" pitchFamily="18" charset="0"/>
              </a:rPr>
              <a:t>Marshall W. Nirenberg</a:t>
            </a:r>
          </a:p>
          <a:p>
            <a:pPr fontAlgn="base"/>
            <a:r>
              <a:rPr lang="en-US" altLang="zh-CN" sz="1400" b="1" dirty="0">
                <a:ea typeface="+mj-ea"/>
                <a:cs typeface="Times New Roman" panose="02020603050405020304" pitchFamily="18" charset="0"/>
              </a:rPr>
              <a:t>USA</a:t>
            </a:r>
          </a:p>
          <a:p>
            <a:pPr fontAlgn="base"/>
            <a:r>
              <a:rPr lang="en-US" altLang="zh-CN" sz="1400" b="1" dirty="0">
                <a:ea typeface="+mj-ea"/>
                <a:cs typeface="Times New Roman" panose="02020603050405020304" pitchFamily="18" charset="0"/>
              </a:rPr>
              <a:t>National Institutes of Health, Bethesda, MD, USA</a:t>
            </a:r>
          </a:p>
          <a:p>
            <a:pPr fontAlgn="base"/>
            <a:r>
              <a:rPr lang="en-US" altLang="zh-CN" sz="1400" b="1" dirty="0">
                <a:ea typeface="+mj-ea"/>
                <a:cs typeface="Times New Roman" panose="02020603050405020304" pitchFamily="18" charset="0"/>
              </a:rPr>
              <a:t>1927-2010</a:t>
            </a:r>
          </a:p>
        </p:txBody>
      </p:sp>
      <p:pic>
        <p:nvPicPr>
          <p:cNvPr id="5" name="图片 4"/>
          <p:cNvPicPr>
            <a:picLocks noChangeAspect="1"/>
          </p:cNvPicPr>
          <p:nvPr/>
        </p:nvPicPr>
        <p:blipFill rotWithShape="1">
          <a:blip r:embed="rId5"/>
          <a:srcRect l="35336" t="42699" r="50020" b="18363"/>
          <a:stretch/>
        </p:blipFill>
        <p:spPr>
          <a:xfrm>
            <a:off x="725188" y="2182317"/>
            <a:ext cx="1606857" cy="2403331"/>
          </a:xfrm>
          <a:prstGeom prst="rect">
            <a:avLst/>
          </a:prstGeom>
        </p:spPr>
      </p:pic>
      <p:pic>
        <p:nvPicPr>
          <p:cNvPr id="6" name="图片 5"/>
          <p:cNvPicPr>
            <a:picLocks noChangeAspect="1"/>
          </p:cNvPicPr>
          <p:nvPr/>
        </p:nvPicPr>
        <p:blipFill rotWithShape="1">
          <a:blip r:embed="rId6"/>
          <a:srcRect l="35327" t="42736" r="50013" b="18188"/>
          <a:stretch/>
        </p:blipFill>
        <p:spPr>
          <a:xfrm>
            <a:off x="3694119" y="2178058"/>
            <a:ext cx="1608613" cy="2411849"/>
          </a:xfrm>
          <a:prstGeom prst="rect">
            <a:avLst/>
          </a:prstGeom>
        </p:spPr>
      </p:pic>
      <p:pic>
        <p:nvPicPr>
          <p:cNvPr id="7" name="图片 6"/>
          <p:cNvPicPr>
            <a:picLocks noChangeAspect="1"/>
          </p:cNvPicPr>
          <p:nvPr/>
        </p:nvPicPr>
        <p:blipFill rotWithShape="1">
          <a:blip r:embed="rId7"/>
          <a:srcRect l="35348" t="42800" r="50009" b="18455"/>
          <a:stretch/>
        </p:blipFill>
        <p:spPr>
          <a:xfrm>
            <a:off x="6643444" y="2178058"/>
            <a:ext cx="1606747" cy="2391419"/>
          </a:xfrm>
          <a:prstGeom prst="rect">
            <a:avLst/>
          </a:prstGeom>
        </p:spPr>
      </p:pic>
      <p:sp>
        <p:nvSpPr>
          <p:cNvPr id="14" name="矩形 13"/>
          <p:cNvSpPr/>
          <p:nvPr/>
        </p:nvSpPr>
        <p:spPr>
          <a:xfrm>
            <a:off x="456197" y="5877272"/>
            <a:ext cx="1974725" cy="923330"/>
          </a:xfrm>
          <a:prstGeom prst="rect">
            <a:avLst/>
          </a:prstGeom>
        </p:spPr>
        <p:txBody>
          <a:bodyPr wrap="square">
            <a:spAutoFit/>
          </a:bodyPr>
          <a:lstStyle/>
          <a:p>
            <a:r>
              <a:rPr kumimoji="1" lang="en-US" altLang="zh-CN" b="1" dirty="0">
                <a:solidFill>
                  <a:srgbClr val="3333FF"/>
                </a:solidFill>
              </a:rPr>
              <a:t>Established the chemical structure of tRNA</a:t>
            </a:r>
          </a:p>
        </p:txBody>
      </p:sp>
      <p:sp>
        <p:nvSpPr>
          <p:cNvPr id="16" name="矩形 15"/>
          <p:cNvSpPr/>
          <p:nvPr/>
        </p:nvSpPr>
        <p:spPr>
          <a:xfrm>
            <a:off x="3195349" y="5904787"/>
            <a:ext cx="2333769" cy="923330"/>
          </a:xfrm>
          <a:prstGeom prst="rect">
            <a:avLst/>
          </a:prstGeom>
        </p:spPr>
        <p:txBody>
          <a:bodyPr wrap="square">
            <a:spAutoFit/>
          </a:bodyPr>
          <a:lstStyle/>
          <a:p>
            <a:r>
              <a:rPr kumimoji="1" lang="en-US" altLang="zh-CN" b="1" dirty="0">
                <a:solidFill>
                  <a:srgbClr val="3333FF"/>
                </a:solidFill>
              </a:rPr>
              <a:t>Devised methods to</a:t>
            </a:r>
          </a:p>
          <a:p>
            <a:r>
              <a:rPr kumimoji="1" lang="en-US" altLang="zh-CN" b="1" dirty="0">
                <a:solidFill>
                  <a:srgbClr val="3333FF"/>
                </a:solidFill>
              </a:rPr>
              <a:t>synthesize RNAs with </a:t>
            </a:r>
          </a:p>
          <a:p>
            <a:r>
              <a:rPr kumimoji="1" lang="en-US" altLang="zh-CN" b="1" dirty="0">
                <a:solidFill>
                  <a:srgbClr val="3333FF"/>
                </a:solidFill>
              </a:rPr>
              <a:t>defined sequences</a:t>
            </a:r>
          </a:p>
        </p:txBody>
      </p:sp>
      <p:sp>
        <p:nvSpPr>
          <p:cNvPr id="17" name="矩形 16"/>
          <p:cNvSpPr/>
          <p:nvPr/>
        </p:nvSpPr>
        <p:spPr>
          <a:xfrm>
            <a:off x="6190672" y="5880199"/>
            <a:ext cx="2705252" cy="923330"/>
          </a:xfrm>
          <a:prstGeom prst="rect">
            <a:avLst/>
          </a:prstGeom>
        </p:spPr>
        <p:txBody>
          <a:bodyPr wrap="square">
            <a:spAutoFit/>
          </a:bodyPr>
          <a:lstStyle/>
          <a:p>
            <a:r>
              <a:rPr kumimoji="1" lang="en-US" altLang="zh-CN" b="1" dirty="0">
                <a:solidFill>
                  <a:srgbClr val="3333FF"/>
                </a:solidFill>
              </a:rPr>
              <a:t>Established the </a:t>
            </a:r>
            <a:r>
              <a:rPr kumimoji="1" lang="en-US" altLang="zh-CN" b="1" i="1" dirty="0">
                <a:solidFill>
                  <a:srgbClr val="3333FF"/>
                </a:solidFill>
              </a:rPr>
              <a:t>in vitro</a:t>
            </a:r>
            <a:r>
              <a:rPr kumimoji="1" lang="en-US" altLang="zh-CN" b="1" dirty="0">
                <a:solidFill>
                  <a:srgbClr val="3333FF"/>
                </a:solidFill>
              </a:rPr>
              <a:t> system for revealing the </a:t>
            </a:r>
          </a:p>
          <a:p>
            <a:r>
              <a:rPr kumimoji="1" lang="en-US" altLang="zh-CN" b="1" dirty="0">
                <a:solidFill>
                  <a:srgbClr val="3333FF"/>
                </a:solidFill>
              </a:rPr>
              <a:t>genetic codes</a:t>
            </a:r>
          </a:p>
        </p:txBody>
      </p:sp>
    </p:spTree>
    <p:extLst>
      <p:ext uri="{BB962C8B-B14F-4D97-AF65-F5344CB8AC3E}">
        <p14:creationId xmlns:p14="http://schemas.microsoft.com/office/powerpoint/2010/main" val="3213829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7638" y="620688"/>
            <a:ext cx="9144000" cy="1143000"/>
          </a:xfrm>
        </p:spPr>
        <p:txBody>
          <a:bodyPr/>
          <a:lstStyle/>
          <a:p>
            <a:pPr eaLnBrk="1" hangingPunct="1">
              <a:lnSpc>
                <a:spcPts val="5400"/>
              </a:lnSpc>
            </a:pPr>
            <a:r>
              <a:rPr lang="en-US" altLang="zh-CN" sz="4800" b="1" dirty="0">
                <a:solidFill>
                  <a:srgbClr val="3333FF"/>
                </a:solidFill>
                <a:latin typeface="Times New Roman" pitchFamily="18" charset="0"/>
              </a:rPr>
              <a:t>9. The genetic code has been proved to be nearly (but not absolutely) universal</a:t>
            </a:r>
          </a:p>
        </p:txBody>
      </p:sp>
      <p:sp>
        <p:nvSpPr>
          <p:cNvPr id="32771" name="Rectangle 3"/>
          <p:cNvSpPr>
            <a:spLocks noGrp="1" noChangeArrowheads="1"/>
          </p:cNvSpPr>
          <p:nvPr>
            <p:ph type="body" idx="1"/>
          </p:nvPr>
        </p:nvSpPr>
        <p:spPr>
          <a:xfrm>
            <a:off x="27638" y="2420888"/>
            <a:ext cx="8864842" cy="4114800"/>
          </a:xfrm>
        </p:spPr>
        <p:txBody>
          <a:bodyPr/>
          <a:lstStyle/>
          <a:p>
            <a:pPr eaLnBrk="1" hangingPunct="1"/>
            <a:r>
              <a:rPr lang="en-US" altLang="zh-CN" sz="2800" b="1" dirty="0">
                <a:latin typeface="Times New Roman" pitchFamily="18" charset="0"/>
              </a:rPr>
              <a:t>Direct comparisons of the amino acid sequences of proteins with the corresponding base sequence of their genes or mRNAs, as well as recombinant DNA technologies, proved that the genetic codes deciphered from </a:t>
            </a:r>
            <a:r>
              <a:rPr lang="en-US" altLang="zh-CN" sz="2800" b="1" i="1" dirty="0">
                <a:latin typeface="Times New Roman" pitchFamily="18" charset="0"/>
              </a:rPr>
              <a:t>in vitro</a:t>
            </a:r>
            <a:r>
              <a:rPr lang="en-US" altLang="zh-CN" sz="2800" b="1" dirty="0">
                <a:latin typeface="Times New Roman" pitchFamily="18" charset="0"/>
              </a:rPr>
              <a:t> studies were correct and almost universally applicable.</a:t>
            </a:r>
          </a:p>
          <a:p>
            <a:pPr eaLnBrk="1" hangingPunct="1"/>
            <a:r>
              <a:rPr lang="en-US" altLang="zh-CN" sz="2800" b="1" dirty="0">
                <a:latin typeface="Times New Roman" pitchFamily="18" charset="0"/>
              </a:rPr>
              <a:t>A small number of “</a:t>
            </a:r>
            <a:r>
              <a:rPr lang="en-US" altLang="zh-CN" sz="2800" b="1" dirty="0">
                <a:solidFill>
                  <a:srgbClr val="FF0000"/>
                </a:solidFill>
                <a:latin typeface="Times New Roman" pitchFamily="18" charset="0"/>
              </a:rPr>
              <a:t>unusual codes</a:t>
            </a:r>
            <a:r>
              <a:rPr lang="en-US" altLang="zh-CN" sz="2800" b="1" dirty="0">
                <a:latin typeface="Times New Roman" pitchFamily="18" charset="0"/>
              </a:rPr>
              <a:t>” have been revealed in many mitochondria genomes and nuclear genome of a few organisms. </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p:cNvPicPr>
            <a:picLocks noChangeAspect="1" noChangeArrowheads="1"/>
          </p:cNvPicPr>
          <p:nvPr/>
        </p:nvPicPr>
        <p:blipFill>
          <a:blip r:embed="rId2"/>
          <a:srcRect/>
          <a:stretch>
            <a:fillRect/>
          </a:stretch>
        </p:blipFill>
        <p:spPr bwMode="auto">
          <a:xfrm>
            <a:off x="303213" y="547688"/>
            <a:ext cx="8535987" cy="5761037"/>
          </a:xfrm>
          <a:prstGeom prst="rect">
            <a:avLst/>
          </a:prstGeom>
          <a:noFill/>
          <a:ln w="9525">
            <a:noFill/>
            <a:miter lim="800000"/>
            <a:headEnd/>
            <a:tailEnd/>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404813"/>
            <a:ext cx="9144000" cy="1143000"/>
          </a:xfrm>
        </p:spPr>
        <p:txBody>
          <a:bodyPr/>
          <a:lstStyle/>
          <a:p>
            <a:pPr eaLnBrk="1" hangingPunct="1"/>
            <a:r>
              <a:rPr lang="en-US" altLang="zh-CN" sz="4600" b="1" dirty="0">
                <a:solidFill>
                  <a:srgbClr val="3333FF"/>
                </a:solidFill>
                <a:latin typeface="Times New Roman" pitchFamily="18" charset="0"/>
              </a:rPr>
              <a:t>10. Overlapping genes were found in some viral DNAs</a:t>
            </a:r>
          </a:p>
        </p:txBody>
      </p:sp>
      <p:sp>
        <p:nvSpPr>
          <p:cNvPr id="34819" name="Rectangle 3"/>
          <p:cNvSpPr>
            <a:spLocks noGrp="1" noChangeArrowheads="1"/>
          </p:cNvSpPr>
          <p:nvPr>
            <p:ph type="body" idx="1"/>
          </p:nvPr>
        </p:nvSpPr>
        <p:spPr>
          <a:xfrm>
            <a:off x="0" y="1989138"/>
            <a:ext cx="9144000" cy="4608512"/>
          </a:xfrm>
        </p:spPr>
        <p:txBody>
          <a:bodyPr/>
          <a:lstStyle/>
          <a:p>
            <a:pPr eaLnBrk="1" hangingPunct="1">
              <a:lnSpc>
                <a:spcPct val="90000"/>
              </a:lnSpc>
            </a:pPr>
            <a:r>
              <a:rPr lang="en-US" altLang="zh-CN" sz="2800" b="1" dirty="0">
                <a:latin typeface="Times New Roman" pitchFamily="18" charset="0"/>
              </a:rPr>
              <a:t>Genes usually do not overlap.</a:t>
            </a:r>
          </a:p>
          <a:p>
            <a:pPr eaLnBrk="1" hangingPunct="1">
              <a:lnSpc>
                <a:spcPct val="90000"/>
              </a:lnSpc>
            </a:pPr>
            <a:r>
              <a:rPr lang="en-US" altLang="zh-CN" sz="2800" b="1" dirty="0">
                <a:latin typeface="Times New Roman" pitchFamily="18" charset="0"/>
              </a:rPr>
              <a:t>The 5.3 kb DNA of bacteriophage </a:t>
            </a:r>
            <a:r>
              <a:rPr lang="en-US" altLang="zh-CN" sz="2800" b="1" dirty="0">
                <a:latin typeface="Symbol" pitchFamily="18" charset="2"/>
              </a:rPr>
              <a:t>f</a:t>
            </a:r>
            <a:r>
              <a:rPr lang="en-US" altLang="zh-CN" sz="2800" b="1" dirty="0">
                <a:latin typeface="Times New Roman" pitchFamily="18" charset="0"/>
              </a:rPr>
              <a:t>X174 was found to be not long enough to code for the ten proteins it produces.</a:t>
            </a:r>
          </a:p>
          <a:p>
            <a:pPr eaLnBrk="1" hangingPunct="1">
              <a:lnSpc>
                <a:spcPct val="90000"/>
              </a:lnSpc>
            </a:pPr>
            <a:r>
              <a:rPr lang="en-US" altLang="zh-CN" sz="2800" b="1" dirty="0">
                <a:latin typeface="Times New Roman" pitchFamily="18" charset="0"/>
              </a:rPr>
              <a:t>Detailed sequence correlation of the viral DNA and the protein sequences revealed  the “</a:t>
            </a:r>
            <a:r>
              <a:rPr lang="en-US" altLang="zh-CN" sz="2800" b="1" dirty="0">
                <a:solidFill>
                  <a:srgbClr val="FF0000"/>
                </a:solidFill>
                <a:latin typeface="Times New Roman" pitchFamily="18" charset="0"/>
              </a:rPr>
              <a:t>gene within genes</a:t>
            </a:r>
            <a:r>
              <a:rPr lang="en-US" altLang="zh-CN" sz="2800" b="1" dirty="0">
                <a:latin typeface="Times New Roman" pitchFamily="18" charset="0"/>
              </a:rPr>
              <a:t>” phenomena.</a:t>
            </a:r>
          </a:p>
          <a:p>
            <a:pPr eaLnBrk="1" hangingPunct="1">
              <a:lnSpc>
                <a:spcPct val="90000"/>
              </a:lnSpc>
            </a:pPr>
            <a:r>
              <a:rPr lang="en-US" altLang="zh-CN" sz="2800" b="1" dirty="0">
                <a:latin typeface="Times New Roman" pitchFamily="18" charset="0"/>
              </a:rPr>
              <a:t>The overlapping genes use different reading frames.</a:t>
            </a:r>
          </a:p>
          <a:p>
            <a:pPr eaLnBrk="1" hangingPunct="1">
              <a:lnSpc>
                <a:spcPct val="90000"/>
              </a:lnSpc>
            </a:pPr>
            <a:r>
              <a:rPr lang="en-US" altLang="zh-CN" sz="2800" b="1" dirty="0">
                <a:latin typeface="Times New Roman" pitchFamily="18" charset="0"/>
              </a:rPr>
              <a:t>This phenomena was also found in other viruses (including </a:t>
            </a:r>
            <a:r>
              <a:rPr lang="en-US" altLang="zh-CN" sz="2800" b="1" dirty="0">
                <a:latin typeface="Symbol" pitchFamily="18" charset="2"/>
              </a:rPr>
              <a:t>l </a:t>
            </a:r>
            <a:r>
              <a:rPr lang="en-US" altLang="zh-CN" sz="2800" b="1" dirty="0">
                <a:latin typeface="Times New Roman" pitchFamily="18" charset="0"/>
              </a:rPr>
              <a:t>phage, SV40).</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6697663" y="457200"/>
            <a:ext cx="2366962" cy="2227263"/>
          </a:xfrm>
          <a:prstGeom prst="rect">
            <a:avLst/>
          </a:prstGeom>
          <a:noFill/>
          <a:ln w="9525">
            <a:noFill/>
            <a:miter lim="800000"/>
            <a:headEnd/>
            <a:tailEnd/>
          </a:ln>
        </p:spPr>
        <p:txBody>
          <a:bodyPr wrap="none">
            <a:spAutoFit/>
          </a:bodyPr>
          <a:lstStyle/>
          <a:p>
            <a:r>
              <a:rPr kumimoji="1" lang="en-US" altLang="zh-CN" sz="2800" b="1" dirty="0">
                <a:solidFill>
                  <a:schemeClr val="bg1"/>
                </a:solidFill>
              </a:rPr>
              <a:t>Some genes </a:t>
            </a:r>
          </a:p>
          <a:p>
            <a:r>
              <a:rPr kumimoji="1" lang="en-US" altLang="zh-CN" sz="2800" b="1" dirty="0">
                <a:solidFill>
                  <a:schemeClr val="bg1"/>
                </a:solidFill>
              </a:rPr>
              <a:t>overlap in the </a:t>
            </a:r>
          </a:p>
          <a:p>
            <a:r>
              <a:rPr kumimoji="1" lang="en-US" altLang="zh-CN" sz="2800" b="1" dirty="0">
                <a:solidFill>
                  <a:schemeClr val="bg1"/>
                </a:solidFill>
                <a:latin typeface="Symbol" pitchFamily="18" charset="2"/>
              </a:rPr>
              <a:t>f</a:t>
            </a:r>
            <a:r>
              <a:rPr kumimoji="1" lang="en-US" altLang="zh-CN" sz="2800" b="1" dirty="0">
                <a:solidFill>
                  <a:schemeClr val="bg1"/>
                </a:solidFill>
              </a:rPr>
              <a:t>X174</a:t>
            </a:r>
          </a:p>
          <a:p>
            <a:r>
              <a:rPr kumimoji="1" lang="en-US" altLang="zh-CN" sz="2800" b="1" dirty="0">
                <a:solidFill>
                  <a:schemeClr val="bg1"/>
                </a:solidFill>
              </a:rPr>
              <a:t>bacteriophage</a:t>
            </a:r>
          </a:p>
          <a:p>
            <a:r>
              <a:rPr kumimoji="1" lang="en-US" altLang="zh-CN" sz="2800" b="1" dirty="0">
                <a:solidFill>
                  <a:schemeClr val="bg1"/>
                </a:solidFill>
              </a:rPr>
              <a:t>DNA</a:t>
            </a:r>
          </a:p>
        </p:txBody>
      </p:sp>
      <p:pic>
        <p:nvPicPr>
          <p:cNvPr id="35843" name="Picture 5"/>
          <p:cNvPicPr>
            <a:picLocks noChangeAspect="1" noChangeArrowheads="1"/>
          </p:cNvPicPr>
          <p:nvPr/>
        </p:nvPicPr>
        <p:blipFill>
          <a:blip r:embed="rId2"/>
          <a:srcRect/>
          <a:stretch>
            <a:fillRect/>
          </a:stretch>
        </p:blipFill>
        <p:spPr bwMode="auto">
          <a:xfrm>
            <a:off x="2014538" y="0"/>
            <a:ext cx="3811587" cy="4149725"/>
          </a:xfrm>
          <a:prstGeom prst="rect">
            <a:avLst/>
          </a:prstGeom>
          <a:noFill/>
          <a:ln w="9525">
            <a:noFill/>
            <a:miter lim="800000"/>
            <a:headEnd/>
            <a:tailEnd/>
          </a:ln>
        </p:spPr>
      </p:pic>
      <p:pic>
        <p:nvPicPr>
          <p:cNvPr id="35844" name="Picture 6"/>
          <p:cNvPicPr>
            <a:picLocks noChangeAspect="1" noChangeArrowheads="1"/>
          </p:cNvPicPr>
          <p:nvPr/>
        </p:nvPicPr>
        <p:blipFill>
          <a:blip r:embed="rId3"/>
          <a:srcRect/>
          <a:stretch>
            <a:fillRect/>
          </a:stretch>
        </p:blipFill>
        <p:spPr bwMode="auto">
          <a:xfrm>
            <a:off x="323850" y="3708400"/>
            <a:ext cx="8026400" cy="3149600"/>
          </a:xfrm>
          <a:prstGeom prst="rect">
            <a:avLst/>
          </a:prstGeom>
          <a:noFill/>
          <a:ln w="9525">
            <a:noFill/>
            <a:miter lim="800000"/>
            <a:headEnd/>
            <a:tailEnd/>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548680"/>
            <a:ext cx="9144000" cy="1143000"/>
          </a:xfrm>
        </p:spPr>
        <p:txBody>
          <a:bodyPr/>
          <a:lstStyle/>
          <a:p>
            <a:pPr eaLnBrk="1" hangingPunct="1"/>
            <a:r>
              <a:rPr lang="en-US" altLang="zh-CN" b="1" dirty="0">
                <a:solidFill>
                  <a:srgbClr val="3333FF"/>
                </a:solidFill>
                <a:latin typeface="Times New Roman" pitchFamily="18" charset="0"/>
              </a:rPr>
              <a:t>11. Three kinds of RNA molecules perform different but cooperative functions in protein synthesis</a:t>
            </a:r>
          </a:p>
        </p:txBody>
      </p:sp>
      <p:sp>
        <p:nvSpPr>
          <p:cNvPr id="33795" name="Rectangle 3"/>
          <p:cNvSpPr>
            <a:spLocks noGrp="1" noChangeArrowheads="1"/>
          </p:cNvSpPr>
          <p:nvPr>
            <p:ph type="body" idx="1"/>
          </p:nvPr>
        </p:nvSpPr>
        <p:spPr>
          <a:xfrm>
            <a:off x="161764" y="2276872"/>
            <a:ext cx="8820472" cy="4114800"/>
          </a:xfrm>
        </p:spPr>
        <p:txBody>
          <a:bodyPr/>
          <a:lstStyle/>
          <a:p>
            <a:pPr eaLnBrk="1" hangingPunct="1">
              <a:defRPr/>
            </a:pPr>
            <a:r>
              <a:rPr lang="en-US" altLang="zh-CN" sz="2800" b="1" dirty="0">
                <a:solidFill>
                  <a:srgbClr val="FF0000"/>
                </a:solidFill>
                <a:effectLst>
                  <a:outerShdw blurRad="38100" dist="38100" dir="2700000" algn="tl">
                    <a:srgbClr val="C0C0C0"/>
                  </a:outerShdw>
                </a:effectLst>
                <a:latin typeface="Times New Roman" pitchFamily="18" charset="0"/>
              </a:rPr>
              <a:t>mRNAs</a:t>
            </a:r>
            <a:r>
              <a:rPr lang="en-US" altLang="zh-CN" sz="2800" b="1" dirty="0">
                <a:latin typeface="Times New Roman" pitchFamily="18" charset="0"/>
              </a:rPr>
              <a:t> carry the genetic information copied from DNA in the form of genetic codons.</a:t>
            </a:r>
          </a:p>
          <a:p>
            <a:pPr eaLnBrk="1" hangingPunct="1">
              <a:defRPr/>
            </a:pPr>
            <a:r>
              <a:rPr lang="en-US" altLang="zh-CN" sz="2800" b="1" dirty="0">
                <a:solidFill>
                  <a:srgbClr val="FF0000"/>
                </a:solidFill>
                <a:effectLst>
                  <a:outerShdw blurRad="38100" dist="38100" dir="2700000" algn="tl">
                    <a:srgbClr val="C0C0C0"/>
                  </a:outerShdw>
                </a:effectLst>
                <a:latin typeface="Times New Roman" pitchFamily="18" charset="0"/>
              </a:rPr>
              <a:t>tRNAs</a:t>
            </a:r>
            <a:r>
              <a:rPr lang="en-US" altLang="zh-CN" sz="2800" b="1" dirty="0">
                <a:latin typeface="Times New Roman" pitchFamily="18" charset="0"/>
              </a:rPr>
              <a:t> mediate the incorporation of specific amino acids according to genetic codons present on the mRNA molecules via their specific anticodon triplets.</a:t>
            </a:r>
          </a:p>
          <a:p>
            <a:pPr eaLnBrk="1" hangingPunct="1">
              <a:defRPr/>
            </a:pPr>
            <a:r>
              <a:rPr lang="en-US" altLang="zh-CN" sz="2800" b="1" dirty="0">
                <a:solidFill>
                  <a:srgbClr val="FF0000"/>
                </a:solidFill>
                <a:effectLst>
                  <a:outerShdw blurRad="38100" dist="38100" dir="2700000" algn="tl">
                    <a:srgbClr val="C0C0C0"/>
                  </a:outerShdw>
                </a:effectLst>
                <a:latin typeface="Times New Roman" pitchFamily="18" charset="0"/>
              </a:rPr>
              <a:t>rRNAs</a:t>
            </a:r>
            <a:r>
              <a:rPr lang="en-US" altLang="zh-CN" sz="2800" b="1" dirty="0">
                <a:latin typeface="Times New Roman" pitchFamily="18" charset="0"/>
              </a:rPr>
              <a:t> associate with a set of proteins to form the protein-synthesizing machines (ribosomes) and probably catalyze peptide bond formation during protein synthesis.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ChangeArrowheads="1"/>
          </p:cNvSpPr>
          <p:nvPr/>
        </p:nvSpPr>
        <p:spPr bwMode="auto">
          <a:xfrm>
            <a:off x="611560" y="6093296"/>
            <a:ext cx="8352928" cy="584775"/>
          </a:xfrm>
          <a:prstGeom prst="rect">
            <a:avLst/>
          </a:prstGeom>
          <a:noFill/>
          <a:ln w="9525">
            <a:noFill/>
            <a:miter lim="800000"/>
            <a:headEnd/>
            <a:tailEnd/>
          </a:ln>
        </p:spPr>
        <p:txBody>
          <a:bodyPr wrap="square">
            <a:spAutoFit/>
          </a:bodyPr>
          <a:lstStyle/>
          <a:p>
            <a:r>
              <a:rPr kumimoji="1" lang="en-US" altLang="zh-CN" sz="3200" b="1" dirty="0">
                <a:solidFill>
                  <a:srgbClr val="3333FF"/>
                </a:solidFill>
              </a:rPr>
              <a:t>Roles of the three types of RNA in translation</a:t>
            </a:r>
          </a:p>
        </p:txBody>
      </p:sp>
      <p:pic>
        <p:nvPicPr>
          <p:cNvPr id="4" name="图片 3"/>
          <p:cNvPicPr>
            <a:picLocks noChangeAspect="1"/>
          </p:cNvPicPr>
          <p:nvPr/>
        </p:nvPicPr>
        <p:blipFill rotWithShape="1">
          <a:blip r:embed="rId2"/>
          <a:srcRect l="37568" t="11358" r="9303" b="12072"/>
          <a:stretch/>
        </p:blipFill>
        <p:spPr>
          <a:xfrm>
            <a:off x="899592" y="404664"/>
            <a:ext cx="6813026" cy="5523163"/>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9"/>
          <p:cNvPicPr>
            <a:picLocks noChangeAspect="1" noChangeArrowheads="1"/>
          </p:cNvPicPr>
          <p:nvPr/>
        </p:nvPicPr>
        <p:blipFill>
          <a:blip r:embed="rId2"/>
          <a:srcRect/>
          <a:stretch>
            <a:fillRect/>
          </a:stretch>
        </p:blipFill>
        <p:spPr bwMode="auto">
          <a:xfrm>
            <a:off x="2484438" y="0"/>
            <a:ext cx="4267200" cy="5435600"/>
          </a:xfrm>
          <a:prstGeom prst="rect">
            <a:avLst/>
          </a:prstGeom>
          <a:noFill/>
          <a:ln w="9525">
            <a:noFill/>
            <a:miter lim="800000"/>
            <a:headEnd/>
            <a:tailEnd/>
          </a:ln>
        </p:spPr>
      </p:pic>
      <p:sp>
        <p:nvSpPr>
          <p:cNvPr id="35844" name="Rectangle 4"/>
          <p:cNvSpPr>
            <a:spLocks noChangeArrowheads="1"/>
          </p:cNvSpPr>
          <p:nvPr/>
        </p:nvSpPr>
        <p:spPr bwMode="auto">
          <a:xfrm>
            <a:off x="466946" y="5478463"/>
            <a:ext cx="8089458" cy="1077218"/>
          </a:xfrm>
          <a:prstGeom prst="rect">
            <a:avLst/>
          </a:prstGeom>
          <a:noFill/>
          <a:ln w="9525">
            <a:noFill/>
            <a:miter lim="800000"/>
            <a:headEnd/>
            <a:tailEnd/>
          </a:ln>
        </p:spPr>
        <p:txBody>
          <a:bodyPr wrap="none">
            <a:spAutoFit/>
          </a:bodyPr>
          <a:lstStyle/>
          <a:p>
            <a:pPr algn="ctr">
              <a:defRPr/>
            </a:pPr>
            <a:r>
              <a:rPr kumimoji="1" lang="en-US" altLang="zh-CN" sz="3200" b="1" dirty="0">
                <a:solidFill>
                  <a:srgbClr val="3333FF"/>
                </a:solidFill>
              </a:rPr>
              <a:t>All tRNAs have common structural features:</a:t>
            </a:r>
          </a:p>
          <a:p>
            <a:pPr algn="ctr">
              <a:defRPr/>
            </a:pPr>
            <a:r>
              <a:rPr kumimoji="1" lang="en-US" altLang="zh-CN" sz="3200" b="1" dirty="0">
                <a:solidFill>
                  <a:srgbClr val="3333FF"/>
                </a:solidFill>
              </a:rPr>
              <a:t>cloverleaf in secondary, “L” in 3-D structure.</a:t>
            </a:r>
          </a:p>
        </p:txBody>
      </p:sp>
      <p:sp>
        <p:nvSpPr>
          <p:cNvPr id="38916" name="Line 7"/>
          <p:cNvSpPr>
            <a:spLocks noChangeShapeType="1"/>
          </p:cNvSpPr>
          <p:nvPr/>
        </p:nvSpPr>
        <p:spPr bwMode="auto">
          <a:xfrm flipH="1" flipV="1">
            <a:off x="4918075" y="4878388"/>
            <a:ext cx="609600" cy="304800"/>
          </a:xfrm>
          <a:prstGeom prst="line">
            <a:avLst/>
          </a:prstGeom>
          <a:noFill/>
          <a:ln w="76200">
            <a:solidFill>
              <a:srgbClr val="FF0000"/>
            </a:solidFill>
            <a:round/>
            <a:headEnd/>
            <a:tailEnd type="triangle" w="med" len="med"/>
          </a:ln>
        </p:spPr>
        <p:txBody>
          <a:bodyPr wrap="none" anchor="ctr"/>
          <a:lstStyle/>
          <a:p>
            <a:endParaRPr lang="zh-CN" altLang="en-US"/>
          </a:p>
        </p:txBody>
      </p:sp>
      <p:sp>
        <p:nvSpPr>
          <p:cNvPr id="38917" name="Text Box 10"/>
          <p:cNvSpPr txBox="1">
            <a:spLocks noChangeArrowheads="1"/>
          </p:cNvSpPr>
          <p:nvPr/>
        </p:nvSpPr>
        <p:spPr bwMode="auto">
          <a:xfrm>
            <a:off x="547688" y="3284538"/>
            <a:ext cx="2089150" cy="366712"/>
          </a:xfrm>
          <a:prstGeom prst="rect">
            <a:avLst/>
          </a:prstGeom>
          <a:noFill/>
          <a:ln w="9525">
            <a:noFill/>
            <a:miter lim="800000"/>
            <a:headEnd/>
            <a:tailEnd/>
          </a:ln>
        </p:spPr>
        <p:txBody>
          <a:bodyPr wrap="none">
            <a:spAutoFit/>
          </a:bodyPr>
          <a:lstStyle/>
          <a:p>
            <a:pPr algn="ctr"/>
            <a:r>
              <a:rPr lang="en-US" altLang="zh-CN" b="1" dirty="0"/>
              <a:t>5, 6-dihydrouridine</a:t>
            </a:r>
          </a:p>
        </p:txBody>
      </p:sp>
      <p:sp>
        <p:nvSpPr>
          <p:cNvPr id="38918" name="Line 11"/>
          <p:cNvSpPr>
            <a:spLocks noChangeShapeType="1"/>
          </p:cNvSpPr>
          <p:nvPr/>
        </p:nvSpPr>
        <p:spPr bwMode="auto">
          <a:xfrm flipH="1" flipV="1">
            <a:off x="2195513" y="3644900"/>
            <a:ext cx="647700" cy="144463"/>
          </a:xfrm>
          <a:prstGeom prst="line">
            <a:avLst/>
          </a:prstGeom>
          <a:noFill/>
          <a:ln w="28575">
            <a:solidFill>
              <a:schemeClr val="tx1"/>
            </a:solidFill>
            <a:round/>
            <a:headEnd/>
            <a:tailEnd type="triangle" w="med" len="med"/>
          </a:ln>
        </p:spPr>
        <p:txBody>
          <a:bodyPr wrap="none"/>
          <a:lstStyle/>
          <a:p>
            <a:endParaRPr lang="zh-CN" altLang="en-US"/>
          </a:p>
        </p:txBody>
      </p:sp>
      <p:sp>
        <p:nvSpPr>
          <p:cNvPr id="38919" name="Text Box 12"/>
          <p:cNvSpPr txBox="1">
            <a:spLocks noChangeArrowheads="1"/>
          </p:cNvSpPr>
          <p:nvPr/>
        </p:nvSpPr>
        <p:spPr bwMode="auto">
          <a:xfrm>
            <a:off x="6465888" y="3284538"/>
            <a:ext cx="1581150" cy="366712"/>
          </a:xfrm>
          <a:prstGeom prst="rect">
            <a:avLst/>
          </a:prstGeom>
          <a:noFill/>
          <a:ln w="9525">
            <a:noFill/>
            <a:miter lim="800000"/>
            <a:headEnd/>
            <a:tailEnd/>
          </a:ln>
        </p:spPr>
        <p:txBody>
          <a:bodyPr wrap="none">
            <a:spAutoFit/>
          </a:bodyPr>
          <a:lstStyle/>
          <a:p>
            <a:pPr algn="ctr"/>
            <a:r>
              <a:rPr lang="en-US" altLang="zh-CN" b="1" dirty="0"/>
              <a:t>pseudouridine</a:t>
            </a:r>
          </a:p>
        </p:txBody>
      </p:sp>
      <p:sp>
        <p:nvSpPr>
          <p:cNvPr id="38920" name="Line 13"/>
          <p:cNvSpPr>
            <a:spLocks noChangeShapeType="1"/>
          </p:cNvSpPr>
          <p:nvPr/>
        </p:nvSpPr>
        <p:spPr bwMode="auto">
          <a:xfrm>
            <a:off x="6227763" y="3141663"/>
            <a:ext cx="720725" cy="215900"/>
          </a:xfrm>
          <a:prstGeom prst="line">
            <a:avLst/>
          </a:prstGeom>
          <a:noFill/>
          <a:ln w="28575">
            <a:solidFill>
              <a:srgbClr val="3333FF"/>
            </a:solidFill>
            <a:round/>
            <a:headEnd/>
            <a:tailEnd type="triangle" w="med" len="med"/>
          </a:ln>
        </p:spPr>
        <p:txBody>
          <a:bodyPr wrap="none"/>
          <a:lstStyle/>
          <a:p>
            <a:endParaRPr lang="zh-CN" altLang="en-US"/>
          </a:p>
        </p:txBody>
      </p:sp>
      <p:sp>
        <p:nvSpPr>
          <p:cNvPr id="38921" name="Text Box 14"/>
          <p:cNvSpPr txBox="1">
            <a:spLocks noChangeArrowheads="1"/>
          </p:cNvSpPr>
          <p:nvPr/>
        </p:nvSpPr>
        <p:spPr bwMode="auto">
          <a:xfrm>
            <a:off x="6753225" y="2420938"/>
            <a:ext cx="1581150" cy="366712"/>
          </a:xfrm>
          <a:prstGeom prst="rect">
            <a:avLst/>
          </a:prstGeom>
          <a:noFill/>
          <a:ln w="9525">
            <a:noFill/>
            <a:miter lim="800000"/>
            <a:headEnd/>
            <a:tailEnd/>
          </a:ln>
        </p:spPr>
        <p:txBody>
          <a:bodyPr wrap="none">
            <a:spAutoFit/>
          </a:bodyPr>
          <a:lstStyle/>
          <a:p>
            <a:pPr algn="ctr"/>
            <a:r>
              <a:rPr lang="en-US" altLang="zh-CN" b="1" dirty="0"/>
              <a:t>ribothymidine</a:t>
            </a:r>
          </a:p>
        </p:txBody>
      </p:sp>
      <p:sp>
        <p:nvSpPr>
          <p:cNvPr id="38922" name="Line 15"/>
          <p:cNvSpPr>
            <a:spLocks noChangeShapeType="1"/>
          </p:cNvSpPr>
          <p:nvPr/>
        </p:nvSpPr>
        <p:spPr bwMode="auto">
          <a:xfrm flipV="1">
            <a:off x="6011863" y="2708275"/>
            <a:ext cx="1079500" cy="288925"/>
          </a:xfrm>
          <a:prstGeom prst="line">
            <a:avLst/>
          </a:prstGeom>
          <a:noFill/>
          <a:ln w="28575">
            <a:solidFill>
              <a:srgbClr val="008000"/>
            </a:solidFill>
            <a:round/>
            <a:headEnd/>
            <a:tailEnd type="triangle" w="med" len="med"/>
          </a:ln>
        </p:spPr>
        <p:txBody>
          <a:bodyPr wrap="none"/>
          <a:lstStyle/>
          <a:p>
            <a:endParaRPr lang="zh-CN" altLang="en-US"/>
          </a:p>
        </p:txBody>
      </p:sp>
      <p:sp>
        <p:nvSpPr>
          <p:cNvPr id="38923" name="Text Box 16"/>
          <p:cNvSpPr txBox="1">
            <a:spLocks noChangeArrowheads="1"/>
          </p:cNvSpPr>
          <p:nvPr/>
        </p:nvSpPr>
        <p:spPr bwMode="auto">
          <a:xfrm>
            <a:off x="2700338" y="188913"/>
            <a:ext cx="2089150" cy="641350"/>
          </a:xfrm>
          <a:prstGeom prst="rect">
            <a:avLst/>
          </a:prstGeom>
          <a:noFill/>
          <a:ln w="9525">
            <a:noFill/>
            <a:miter lim="800000"/>
            <a:headEnd/>
            <a:tailEnd/>
          </a:ln>
        </p:spPr>
        <p:txBody>
          <a:bodyPr wrap="none">
            <a:spAutoFit/>
          </a:bodyPr>
          <a:lstStyle/>
          <a:p>
            <a:r>
              <a:rPr lang="en-US" altLang="zh-CN" b="1" dirty="0">
                <a:solidFill>
                  <a:srgbClr val="FF0000"/>
                </a:solidFill>
              </a:rPr>
              <a:t>Site for amino acid </a:t>
            </a:r>
          </a:p>
          <a:p>
            <a:r>
              <a:rPr lang="en-US" altLang="zh-CN" b="1" dirty="0">
                <a:solidFill>
                  <a:srgbClr val="FF0000"/>
                </a:solidFill>
              </a:rPr>
              <a:t>attachment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7"/>
          <p:cNvSpPr txBox="1">
            <a:spLocks noChangeArrowheads="1"/>
          </p:cNvSpPr>
          <p:nvPr/>
        </p:nvSpPr>
        <p:spPr bwMode="auto">
          <a:xfrm>
            <a:off x="215615" y="5661248"/>
            <a:ext cx="8712770" cy="1077218"/>
          </a:xfrm>
          <a:prstGeom prst="rect">
            <a:avLst/>
          </a:prstGeom>
          <a:noFill/>
          <a:ln w="9525">
            <a:noFill/>
            <a:miter lim="800000"/>
            <a:headEnd/>
            <a:tailEnd/>
          </a:ln>
        </p:spPr>
        <p:txBody>
          <a:bodyPr wrap="square">
            <a:spAutoFit/>
          </a:bodyPr>
          <a:lstStyle/>
          <a:p>
            <a:pPr algn="ctr"/>
            <a:r>
              <a:rPr lang="en-US" altLang="zh-CN" sz="3200" b="1" dirty="0">
                <a:solidFill>
                  <a:srgbClr val="3333FF"/>
                </a:solidFill>
              </a:rPr>
              <a:t>Three-dimensional structure of yeast tRNA</a:t>
            </a:r>
            <a:r>
              <a:rPr lang="en-US" altLang="zh-CN" sz="3200" b="1" baseline="30000" dirty="0">
                <a:solidFill>
                  <a:srgbClr val="3333FF"/>
                </a:solidFill>
              </a:rPr>
              <a:t>Phe</a:t>
            </a:r>
            <a:r>
              <a:rPr lang="en-US" altLang="zh-CN" sz="3200" b="1" dirty="0">
                <a:solidFill>
                  <a:srgbClr val="3333FF"/>
                </a:solidFill>
              </a:rPr>
              <a:t> </a:t>
            </a:r>
          </a:p>
          <a:p>
            <a:pPr algn="ctr"/>
            <a:r>
              <a:rPr lang="en-US" altLang="zh-CN" sz="3200" b="1" dirty="0">
                <a:solidFill>
                  <a:srgbClr val="3333FF"/>
                </a:solidFill>
              </a:rPr>
              <a:t>deduced from x-ray diffraction analysis</a:t>
            </a:r>
          </a:p>
        </p:txBody>
      </p:sp>
      <p:pic>
        <p:nvPicPr>
          <p:cNvPr id="39939" name="Picture 8"/>
          <p:cNvPicPr>
            <a:picLocks noGrp="1" noChangeAspect="1" noChangeArrowheads="1"/>
          </p:cNvPicPr>
          <p:nvPr>
            <p:ph/>
          </p:nvPr>
        </p:nvPicPr>
        <p:blipFill>
          <a:blip r:embed="rId2"/>
          <a:srcRect/>
          <a:stretch>
            <a:fillRect/>
          </a:stretch>
        </p:blipFill>
        <p:spPr>
          <a:xfrm>
            <a:off x="457200" y="836613"/>
            <a:ext cx="8229600" cy="4725987"/>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476672"/>
            <a:ext cx="9144000" cy="1143000"/>
          </a:xfrm>
        </p:spPr>
        <p:txBody>
          <a:bodyPr/>
          <a:lstStyle/>
          <a:p>
            <a:pPr eaLnBrk="1" hangingPunct="1">
              <a:lnSpc>
                <a:spcPts val="5000"/>
              </a:lnSpc>
            </a:pPr>
            <a:r>
              <a:rPr lang="en-US" altLang="zh-CN" b="1" dirty="0">
                <a:solidFill>
                  <a:srgbClr val="3333FF"/>
                </a:solidFill>
                <a:latin typeface="Times New Roman" pitchFamily="18" charset="0"/>
              </a:rPr>
              <a:t>12. Some tRNA molecules can recognize more than one codon via wobble pairing</a:t>
            </a:r>
          </a:p>
        </p:txBody>
      </p:sp>
      <p:sp>
        <p:nvSpPr>
          <p:cNvPr id="36867" name="Rectangle 3"/>
          <p:cNvSpPr>
            <a:spLocks noGrp="1" noChangeArrowheads="1"/>
          </p:cNvSpPr>
          <p:nvPr>
            <p:ph type="body" idx="1"/>
          </p:nvPr>
        </p:nvSpPr>
        <p:spPr>
          <a:xfrm>
            <a:off x="0" y="2132013"/>
            <a:ext cx="9144000" cy="4725987"/>
          </a:xfrm>
        </p:spPr>
        <p:txBody>
          <a:bodyPr/>
          <a:lstStyle/>
          <a:p>
            <a:pPr eaLnBrk="1" hangingPunct="1">
              <a:lnSpc>
                <a:spcPct val="90000"/>
              </a:lnSpc>
              <a:defRPr/>
            </a:pPr>
            <a:r>
              <a:rPr lang="en-US" altLang="zh-CN" sz="2800" b="1" dirty="0">
                <a:latin typeface="Times New Roman" pitchFamily="18" charset="0"/>
              </a:rPr>
              <a:t>The adaptor tRNAs recognize the codons on a mRNA via a triplet called </a:t>
            </a:r>
            <a:r>
              <a:rPr lang="en-US" altLang="zh-CN" sz="2800" b="1" dirty="0">
                <a:solidFill>
                  <a:srgbClr val="FF0000"/>
                </a:solidFill>
                <a:effectLst>
                  <a:outerShdw blurRad="38100" dist="38100" dir="2700000" algn="tl">
                    <a:srgbClr val="C0C0C0"/>
                  </a:outerShdw>
                </a:effectLst>
                <a:latin typeface="Times New Roman" pitchFamily="18" charset="0"/>
              </a:rPr>
              <a:t>anticodon</a:t>
            </a:r>
            <a:r>
              <a:rPr lang="en-US" altLang="zh-CN" sz="2800" b="1" dirty="0">
                <a:latin typeface="Times New Roman" pitchFamily="18" charset="0"/>
              </a:rPr>
              <a:t>.</a:t>
            </a:r>
          </a:p>
          <a:p>
            <a:pPr eaLnBrk="1" hangingPunct="1">
              <a:lnSpc>
                <a:spcPct val="90000"/>
              </a:lnSpc>
              <a:defRPr/>
            </a:pPr>
            <a:r>
              <a:rPr lang="en-US" altLang="zh-CN" sz="2800" b="1" dirty="0">
                <a:latin typeface="Times New Roman" pitchFamily="18" charset="0"/>
              </a:rPr>
              <a:t>It was first proposed that a specific tRNA anticodon would exist for every of the 61 (or 64) codons, but less tRNAs were revealed.</a:t>
            </a:r>
          </a:p>
          <a:p>
            <a:pPr eaLnBrk="1" hangingPunct="1">
              <a:lnSpc>
                <a:spcPct val="90000"/>
              </a:lnSpc>
              <a:defRPr/>
            </a:pPr>
            <a:r>
              <a:rPr lang="en-US" altLang="zh-CN" sz="2800" b="1" dirty="0">
                <a:latin typeface="Times New Roman" pitchFamily="18" charset="0"/>
              </a:rPr>
              <a:t>It was revealed that highly purified tRNA molecules  (e.g., alanyl-tRNA</a:t>
            </a:r>
            <a:r>
              <a:rPr lang="en-US" altLang="zh-CN" sz="2800" b="1" baseline="30000" dirty="0">
                <a:latin typeface="Times New Roman" pitchFamily="18" charset="0"/>
              </a:rPr>
              <a:t>Ala</a:t>
            </a:r>
            <a:r>
              <a:rPr lang="en-US" altLang="zh-CN" sz="2800" b="1" dirty="0">
                <a:latin typeface="Times New Roman" pitchFamily="18" charset="0"/>
              </a:rPr>
              <a:t>) of known sequence could recognize several different codons.</a:t>
            </a:r>
          </a:p>
          <a:p>
            <a:pPr eaLnBrk="1" hangingPunct="1">
              <a:lnSpc>
                <a:spcPct val="90000"/>
              </a:lnSpc>
              <a:defRPr/>
            </a:pPr>
            <a:r>
              <a:rPr lang="en-US" altLang="zh-CN" sz="2800" b="1" dirty="0">
                <a:solidFill>
                  <a:srgbClr val="FF0000"/>
                </a:solidFill>
                <a:effectLst>
                  <a:outerShdw blurRad="38100" dist="38100" dir="2700000" algn="tl">
                    <a:srgbClr val="C0C0C0"/>
                  </a:outerShdw>
                </a:effectLst>
                <a:latin typeface="Times New Roman" pitchFamily="18" charset="0"/>
              </a:rPr>
              <a:t>Inosinate</a:t>
            </a:r>
            <a:r>
              <a:rPr lang="en-US" altLang="zh-CN" sz="2800" b="1" dirty="0">
                <a:effectLst>
                  <a:outerShdw blurRad="38100" dist="38100" dir="2700000" algn="tl">
                    <a:srgbClr val="C0C0C0"/>
                  </a:outerShdw>
                </a:effectLst>
                <a:latin typeface="Times New Roman" pitchFamily="18" charset="0"/>
              </a:rPr>
              <a:t> (I, </a:t>
            </a:r>
            <a:r>
              <a:rPr lang="zh-CN" altLang="en-US" b="1" dirty="0">
                <a:effectLst>
                  <a:outerShdw blurRad="38100" dist="38100" dir="2700000" algn="tl">
                    <a:srgbClr val="C0C0C0"/>
                  </a:outerShdw>
                </a:effectLst>
                <a:latin typeface="楷体" panose="02010609060101010101" pitchFamily="49" charset="-122"/>
                <a:ea typeface="楷体" panose="02010609060101010101" pitchFamily="49" charset="-122"/>
              </a:rPr>
              <a:t>次黄</a:t>
            </a:r>
            <a:r>
              <a:rPr lang="en-US" altLang="zh-CN" b="1" dirty="0">
                <a:effectLst>
                  <a:outerShdw blurRad="38100" dist="38100" dir="2700000" algn="tl">
                    <a:srgbClr val="C0C0C0"/>
                  </a:outerShdw>
                </a:effectLst>
                <a:latin typeface="Times New Roman" pitchFamily="18" charset="0"/>
              </a:rPr>
              <a:t>(</a:t>
            </a:r>
            <a:r>
              <a:rPr lang="zh-CN" altLang="en-US" b="1" dirty="0">
                <a:effectLst>
                  <a:outerShdw blurRad="38100" dist="38100" dir="2700000" algn="tl">
                    <a:srgbClr val="C0C0C0"/>
                  </a:outerShdw>
                </a:effectLst>
                <a:latin typeface="楷体" panose="02010609060101010101" pitchFamily="49" charset="-122"/>
                <a:ea typeface="楷体" panose="02010609060101010101" pitchFamily="49" charset="-122"/>
              </a:rPr>
              <a:t>嘌呤核</a:t>
            </a:r>
            <a:r>
              <a:rPr lang="en-US" altLang="zh-CN" b="1" dirty="0">
                <a:effectLst>
                  <a:outerShdw blurRad="38100" dist="38100" dir="2700000" algn="tl">
                    <a:srgbClr val="C0C0C0"/>
                  </a:outerShdw>
                </a:effectLst>
                <a:latin typeface="Times New Roman" pitchFamily="18" charset="0"/>
              </a:rPr>
              <a:t>)</a:t>
            </a:r>
            <a:r>
              <a:rPr lang="zh-CN" altLang="en-US" b="1" dirty="0">
                <a:effectLst>
                  <a:outerShdw blurRad="38100" dist="38100" dir="2700000" algn="tl">
                    <a:srgbClr val="C0C0C0"/>
                  </a:outerShdw>
                </a:effectLst>
                <a:latin typeface="楷体" panose="02010609060101010101" pitchFamily="49" charset="-122"/>
                <a:ea typeface="楷体" panose="02010609060101010101" pitchFamily="49" charset="-122"/>
              </a:rPr>
              <a:t>苷</a:t>
            </a:r>
            <a:r>
              <a:rPr lang="en-US" altLang="zh-CN" sz="2800" b="1" dirty="0">
                <a:effectLst>
                  <a:outerShdw blurRad="38100" dist="38100" dir="2700000" algn="tl">
                    <a:srgbClr val="C0C0C0"/>
                  </a:outerShdw>
                </a:effectLst>
                <a:latin typeface="Times New Roman" pitchFamily="18" charset="0"/>
              </a:rPr>
              <a:t>)</a:t>
            </a:r>
            <a:r>
              <a:rPr lang="en-US" altLang="zh-CN" sz="2800" b="1" dirty="0">
                <a:latin typeface="Times New Roman" pitchFamily="18" charset="0"/>
              </a:rPr>
              <a:t>, which may form base pair with A, U, and C, was found to be present at the first position of the anticodons in some tRNAs.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476250"/>
            <a:ext cx="9144000" cy="1143000"/>
          </a:xfrm>
        </p:spPr>
        <p:txBody>
          <a:bodyPr/>
          <a:lstStyle/>
          <a:p>
            <a:pPr eaLnBrk="1" hangingPunct="1"/>
            <a:r>
              <a:rPr lang="en-US" altLang="zh-CN" sz="4000" b="1" dirty="0">
                <a:solidFill>
                  <a:srgbClr val="3333FF"/>
                </a:solidFill>
                <a:latin typeface="Times New Roman" pitchFamily="18" charset="0"/>
              </a:rPr>
              <a:t>2. The molecular mechanism of protein synthesis was mainly revealed during  the 2nd half of the 20th century</a:t>
            </a:r>
          </a:p>
        </p:txBody>
      </p:sp>
      <p:sp>
        <p:nvSpPr>
          <p:cNvPr id="5123" name="Rectangle 3"/>
          <p:cNvSpPr>
            <a:spLocks noGrp="1" noChangeArrowheads="1"/>
          </p:cNvSpPr>
          <p:nvPr>
            <p:ph type="body" idx="1"/>
          </p:nvPr>
        </p:nvSpPr>
        <p:spPr>
          <a:xfrm>
            <a:off x="0" y="2133600"/>
            <a:ext cx="9036496" cy="4114800"/>
          </a:xfrm>
        </p:spPr>
        <p:txBody>
          <a:bodyPr/>
          <a:lstStyle/>
          <a:p>
            <a:pPr eaLnBrk="1" hangingPunct="1"/>
            <a:r>
              <a:rPr lang="en-US" altLang="zh-CN" sz="2800" b="1" dirty="0">
                <a:latin typeface="Times New Roman" pitchFamily="18" charset="0"/>
              </a:rPr>
              <a:t>Ribonucleoprotein particles (later called</a:t>
            </a:r>
            <a:r>
              <a:rPr lang="en-US" altLang="zh-CN" sz="2800" b="1" dirty="0">
                <a:solidFill>
                  <a:srgbClr val="FF0000"/>
                </a:solidFill>
                <a:latin typeface="Times New Roman" pitchFamily="18" charset="0"/>
              </a:rPr>
              <a:t> ribosomes</a:t>
            </a:r>
            <a:r>
              <a:rPr lang="en-US" altLang="zh-CN" sz="2800" b="1" dirty="0">
                <a:latin typeface="Times New Roman" pitchFamily="18" charset="0"/>
              </a:rPr>
              <a:t>) were revealed to be the site of protein synthesis in rat liver cells, using radioactively labeled amino acids and immediate subcellular fractionations (</a:t>
            </a:r>
            <a:r>
              <a:rPr lang="en-US" altLang="zh-CN" sz="2800" b="1" i="1" dirty="0">
                <a:latin typeface="Times New Roman" pitchFamily="18" charset="0"/>
              </a:rPr>
              <a:t>early 1950s, by Zamecnik</a:t>
            </a:r>
            <a:r>
              <a:rPr lang="en-US" altLang="zh-CN" sz="2800" b="1" dirty="0">
                <a:latin typeface="Times New Roman" pitchFamily="18" charset="0"/>
              </a:rPr>
              <a:t>).</a:t>
            </a:r>
          </a:p>
          <a:p>
            <a:pPr eaLnBrk="1" hangingPunct="1"/>
            <a:r>
              <a:rPr lang="en-US" altLang="zh-CN" sz="2800" b="1" dirty="0">
                <a:latin typeface="Times New Roman" pitchFamily="18" charset="0"/>
              </a:rPr>
              <a:t>Amino acids were found to be activated by attaching to a special form of heat-stable RNA molecules (later called </a:t>
            </a:r>
            <a:r>
              <a:rPr lang="en-US" altLang="zh-CN" sz="2800" b="1" dirty="0">
                <a:solidFill>
                  <a:srgbClr val="FF0000"/>
                </a:solidFill>
                <a:latin typeface="Times New Roman" pitchFamily="18" charset="0"/>
              </a:rPr>
              <a:t>tRNAs</a:t>
            </a:r>
            <a:r>
              <a:rPr lang="en-US" altLang="zh-CN" sz="2800" b="1" dirty="0">
                <a:latin typeface="Times New Roman" pitchFamily="18" charset="0"/>
              </a:rPr>
              <a:t>)  before being incorporated into polypeptides (</a:t>
            </a:r>
            <a:r>
              <a:rPr lang="en-US" altLang="zh-CN" sz="2800" b="1" i="1" dirty="0">
                <a:latin typeface="Times New Roman" pitchFamily="18" charset="0"/>
              </a:rPr>
              <a:t>1950s, by Hoagland and Zamecnik</a:t>
            </a:r>
            <a:r>
              <a:rPr lang="en-US" altLang="zh-CN" sz="2800" b="1" dirty="0">
                <a:latin typeface="Times New Roman" pitchFamily="18" charset="0"/>
              </a:rPr>
              <a: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0"/>
            <a:ext cx="7772400" cy="76200"/>
          </a:xfrm>
        </p:spPr>
        <p:txBody>
          <a:bodyPr/>
          <a:lstStyle/>
          <a:p>
            <a:pPr eaLnBrk="1" hangingPunct="1"/>
            <a:r>
              <a:rPr lang="en-US" altLang="zh-CN" dirty="0"/>
              <a:t> </a:t>
            </a:r>
          </a:p>
        </p:txBody>
      </p:sp>
      <p:sp>
        <p:nvSpPr>
          <p:cNvPr id="311299" name="Rectangle 3"/>
          <p:cNvSpPr>
            <a:spLocks noGrp="1" noChangeArrowheads="1"/>
          </p:cNvSpPr>
          <p:nvPr>
            <p:ph type="body" idx="1"/>
          </p:nvPr>
        </p:nvSpPr>
        <p:spPr>
          <a:xfrm>
            <a:off x="0" y="620713"/>
            <a:ext cx="8820472" cy="5084762"/>
          </a:xfrm>
        </p:spPr>
        <p:txBody>
          <a:bodyPr/>
          <a:lstStyle/>
          <a:p>
            <a:pPr eaLnBrk="1" hangingPunct="1">
              <a:lnSpc>
                <a:spcPct val="90000"/>
              </a:lnSpc>
              <a:defRPr/>
            </a:pPr>
            <a:r>
              <a:rPr lang="en-US" altLang="zh-CN" sz="2800" b="1" dirty="0">
                <a:latin typeface="Times New Roman" pitchFamily="18" charset="0"/>
              </a:rPr>
              <a:t>Crick proposed the “</a:t>
            </a:r>
            <a:r>
              <a:rPr lang="en-US" altLang="zh-CN" sz="2800" b="1" dirty="0">
                <a:solidFill>
                  <a:srgbClr val="FF0000"/>
                </a:solidFill>
                <a:effectLst>
                  <a:outerShdw blurRad="38100" dist="38100" dir="2700000" algn="tl">
                    <a:srgbClr val="C0C0C0"/>
                  </a:outerShdw>
                </a:effectLst>
                <a:latin typeface="Times New Roman" pitchFamily="18" charset="0"/>
              </a:rPr>
              <a:t>wobble hypothesis</a:t>
            </a:r>
            <a:r>
              <a:rPr lang="en-US" altLang="zh-CN" sz="2800" b="1" dirty="0">
                <a:latin typeface="Times New Roman" pitchFamily="18" charset="0"/>
              </a:rPr>
              <a:t>” in 1966 to explain the pairing features between anticodons and codons:</a:t>
            </a:r>
          </a:p>
          <a:p>
            <a:pPr lvl="1" eaLnBrk="1" hangingPunct="1">
              <a:lnSpc>
                <a:spcPct val="90000"/>
              </a:lnSpc>
              <a:defRPr/>
            </a:pPr>
            <a:r>
              <a:rPr lang="en-US" altLang="zh-CN" b="1" dirty="0">
                <a:latin typeface="Times New Roman" pitchFamily="18" charset="0"/>
              </a:rPr>
              <a:t>The </a:t>
            </a:r>
            <a:r>
              <a:rPr lang="en-US" altLang="zh-CN" b="1" dirty="0">
                <a:solidFill>
                  <a:srgbClr val="FF0000"/>
                </a:solidFill>
                <a:effectLst>
                  <a:outerShdw blurRad="38100" dist="38100" dir="2700000" algn="tl">
                    <a:srgbClr val="C0C0C0"/>
                  </a:outerShdw>
                </a:effectLst>
                <a:latin typeface="Times New Roman" pitchFamily="18" charset="0"/>
              </a:rPr>
              <a:t>first two</a:t>
            </a:r>
            <a:r>
              <a:rPr lang="en-US" altLang="zh-CN" b="1" dirty="0">
                <a:latin typeface="Times New Roman" pitchFamily="18" charset="0"/>
              </a:rPr>
              <a:t> bases of a codon in mRNA confer most of the coding specificity, the third base can be loosely paired with the anticodons;</a:t>
            </a:r>
          </a:p>
          <a:p>
            <a:pPr lvl="1" eaLnBrk="1" hangingPunct="1">
              <a:lnSpc>
                <a:spcPct val="90000"/>
              </a:lnSpc>
              <a:defRPr/>
            </a:pPr>
            <a:r>
              <a:rPr lang="en-US" altLang="zh-CN" b="1" dirty="0">
                <a:latin typeface="Times New Roman" pitchFamily="18" charset="0"/>
              </a:rPr>
              <a:t>The </a:t>
            </a:r>
            <a:r>
              <a:rPr lang="en-US" altLang="zh-CN" b="1" dirty="0">
                <a:effectLst>
                  <a:outerShdw blurRad="38100" dist="38100" dir="2700000" algn="tl">
                    <a:srgbClr val="C0C0C0"/>
                  </a:outerShdw>
                </a:effectLst>
                <a:latin typeface="Times New Roman" pitchFamily="18" charset="0"/>
              </a:rPr>
              <a:t>first </a:t>
            </a:r>
            <a:r>
              <a:rPr lang="en-US" altLang="zh-CN" b="1" dirty="0">
                <a:latin typeface="Times New Roman" pitchFamily="18" charset="0"/>
              </a:rPr>
              <a:t>base of some anticodons can wobble and determines the number of codons a given tRNA can read (</a:t>
            </a:r>
            <a:r>
              <a:rPr lang="en-US" altLang="zh-CN" b="1" i="1" dirty="0">
                <a:latin typeface="Times New Roman" pitchFamily="18" charset="0"/>
              </a:rPr>
              <a:t>A and C for one, U and G for two, I for three</a:t>
            </a:r>
            <a:r>
              <a:rPr lang="en-US" altLang="zh-CN" b="1" dirty="0">
                <a:latin typeface="Times New Roman" pitchFamily="18" charset="0"/>
              </a:rPr>
              <a:t>);</a:t>
            </a:r>
          </a:p>
          <a:p>
            <a:pPr lvl="1" eaLnBrk="1" hangingPunct="1">
              <a:lnSpc>
                <a:spcPct val="90000"/>
              </a:lnSpc>
              <a:defRPr/>
            </a:pPr>
            <a:r>
              <a:rPr lang="en-US" altLang="zh-CN" b="1" dirty="0">
                <a:latin typeface="Times New Roman" pitchFamily="18" charset="0"/>
              </a:rPr>
              <a:t>Codons that specify the same amino acid but differ in either of the first two bases need different tRNAs, i.e., a minimum of </a:t>
            </a:r>
            <a:r>
              <a:rPr lang="en-US" altLang="zh-CN" b="1" dirty="0">
                <a:solidFill>
                  <a:srgbClr val="FF0000"/>
                </a:solidFill>
                <a:effectLst>
                  <a:outerShdw blurRad="38100" dist="38100" dir="2700000" algn="tl">
                    <a:srgbClr val="C0C0C0"/>
                  </a:outerShdw>
                </a:effectLst>
                <a:latin typeface="Times New Roman" pitchFamily="18" charset="0"/>
              </a:rPr>
              <a:t>31</a:t>
            </a:r>
            <a:r>
              <a:rPr lang="en-US" altLang="zh-CN" b="1" dirty="0">
                <a:latin typeface="Times New Roman" pitchFamily="18" charset="0"/>
              </a:rPr>
              <a:t> tRNA are needed to translate the 61 codons;</a:t>
            </a:r>
          </a:p>
          <a:p>
            <a:pPr eaLnBrk="1" hangingPunct="1">
              <a:lnSpc>
                <a:spcPct val="90000"/>
              </a:lnSpc>
              <a:defRPr/>
            </a:pPr>
            <a:endParaRPr lang="en-US" altLang="zh-CN" sz="2800" b="1" dirty="0">
              <a:latin typeface="Times New Roman"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323850" y="4797425"/>
            <a:ext cx="8585200" cy="1800225"/>
          </a:xfrm>
          <a:prstGeom prst="rect">
            <a:avLst/>
          </a:prstGeom>
          <a:noFill/>
          <a:ln w="9525">
            <a:noFill/>
            <a:miter lim="800000"/>
            <a:headEnd/>
            <a:tailEnd/>
          </a:ln>
        </p:spPr>
        <p:txBody>
          <a:bodyPr>
            <a:spAutoFit/>
          </a:bodyPr>
          <a:lstStyle/>
          <a:p>
            <a:pPr algn="ctr"/>
            <a:r>
              <a:rPr kumimoji="1" lang="en-US" altLang="zh-CN" sz="2800" b="1" dirty="0">
                <a:solidFill>
                  <a:srgbClr val="3333FF"/>
                </a:solidFill>
              </a:rPr>
              <a:t>The codon-anticodon pairing between an mRNA and a tRNA: the presence of an inosinate residue at position one in the anticodon allows the tRNA to recognize a few codons.</a:t>
            </a:r>
          </a:p>
        </p:txBody>
      </p:sp>
      <p:pic>
        <p:nvPicPr>
          <p:cNvPr id="43011" name="Picture 6"/>
          <p:cNvPicPr>
            <a:picLocks noChangeAspect="1" noChangeArrowheads="1"/>
          </p:cNvPicPr>
          <p:nvPr/>
        </p:nvPicPr>
        <p:blipFill>
          <a:blip r:embed="rId2"/>
          <a:srcRect/>
          <a:stretch>
            <a:fillRect/>
          </a:stretch>
        </p:blipFill>
        <p:spPr bwMode="auto">
          <a:xfrm>
            <a:off x="0" y="0"/>
            <a:ext cx="4281488" cy="4581525"/>
          </a:xfrm>
          <a:prstGeom prst="rect">
            <a:avLst/>
          </a:prstGeom>
          <a:noFill/>
          <a:ln w="9525">
            <a:noFill/>
            <a:miter lim="800000"/>
            <a:headEnd/>
            <a:tailEnd/>
          </a:ln>
        </p:spPr>
      </p:pic>
      <p:pic>
        <p:nvPicPr>
          <p:cNvPr id="43012" name="Picture 7"/>
          <p:cNvPicPr>
            <a:picLocks noChangeAspect="1" noChangeArrowheads="1"/>
          </p:cNvPicPr>
          <p:nvPr/>
        </p:nvPicPr>
        <p:blipFill>
          <a:blip r:embed="rId3"/>
          <a:srcRect/>
          <a:stretch>
            <a:fillRect/>
          </a:stretch>
        </p:blipFill>
        <p:spPr bwMode="auto">
          <a:xfrm>
            <a:off x="2987675" y="2341179"/>
            <a:ext cx="5921375" cy="1630745"/>
          </a:xfrm>
          <a:prstGeom prst="rect">
            <a:avLst/>
          </a:prstGeom>
          <a:noFill/>
          <a:ln w="9525">
            <a:noFill/>
            <a:miter lim="800000"/>
            <a:headEnd/>
            <a:tailEnd/>
          </a:ln>
        </p:spPr>
      </p:pic>
      <p:sp>
        <p:nvSpPr>
          <p:cNvPr id="43013" name="Line 8"/>
          <p:cNvSpPr>
            <a:spLocks noChangeShapeType="1"/>
          </p:cNvSpPr>
          <p:nvPr/>
        </p:nvSpPr>
        <p:spPr bwMode="auto">
          <a:xfrm>
            <a:off x="5364088" y="1622042"/>
            <a:ext cx="0" cy="719137"/>
          </a:xfrm>
          <a:prstGeom prst="line">
            <a:avLst/>
          </a:prstGeom>
          <a:noFill/>
          <a:ln w="38100">
            <a:solidFill>
              <a:srgbClr val="FF0000"/>
            </a:solidFill>
            <a:round/>
            <a:headEnd/>
            <a:tailEnd type="triangle" w="med" len="med"/>
          </a:ln>
        </p:spPr>
        <p:txBody>
          <a:bodyPr wrap="none"/>
          <a:lstStyle/>
          <a:p>
            <a:endParaRPr lang="zh-CN" altLang="en-US"/>
          </a:p>
        </p:txBody>
      </p:sp>
      <p:sp>
        <p:nvSpPr>
          <p:cNvPr id="43014" name="Line 9"/>
          <p:cNvSpPr>
            <a:spLocks noChangeShapeType="1"/>
          </p:cNvSpPr>
          <p:nvPr/>
        </p:nvSpPr>
        <p:spPr bwMode="auto">
          <a:xfrm>
            <a:off x="8388424" y="1622042"/>
            <a:ext cx="0" cy="719137"/>
          </a:xfrm>
          <a:prstGeom prst="line">
            <a:avLst/>
          </a:prstGeom>
          <a:noFill/>
          <a:ln w="38100">
            <a:solidFill>
              <a:srgbClr val="FF0000"/>
            </a:solidFill>
            <a:round/>
            <a:headEnd/>
            <a:tailEnd type="triangle" w="med" len="med"/>
          </a:ln>
        </p:spPr>
        <p:txBody>
          <a:bodyPr wrap="none"/>
          <a:lstStyle/>
          <a:p>
            <a:endParaRPr lang="zh-CN" altLang="en-US"/>
          </a:p>
        </p:txBody>
      </p:sp>
      <p:sp>
        <p:nvSpPr>
          <p:cNvPr id="43015" name="Line 10"/>
          <p:cNvSpPr>
            <a:spLocks noChangeShapeType="1"/>
          </p:cNvSpPr>
          <p:nvPr/>
        </p:nvSpPr>
        <p:spPr bwMode="auto">
          <a:xfrm>
            <a:off x="6876256" y="1622042"/>
            <a:ext cx="0" cy="719137"/>
          </a:xfrm>
          <a:prstGeom prst="line">
            <a:avLst/>
          </a:prstGeom>
          <a:noFill/>
          <a:ln w="38100">
            <a:solidFill>
              <a:srgbClr val="FF0000"/>
            </a:solidFill>
            <a:round/>
            <a:headEnd/>
            <a:tailEnd type="triangle" w="med" len="med"/>
          </a:ln>
        </p:spPr>
        <p:txBody>
          <a:bodyPr wrap="none"/>
          <a:lstStyle/>
          <a:p>
            <a:endParaRPr lang="zh-CN" alt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table 27-04"/>
          <p:cNvPicPr>
            <a:picLocks noChangeAspect="1" noChangeArrowheads="1"/>
          </p:cNvPicPr>
          <p:nvPr/>
        </p:nvPicPr>
        <p:blipFill>
          <a:blip r:embed="rId3"/>
          <a:srcRect/>
          <a:stretch>
            <a:fillRect/>
          </a:stretch>
        </p:blipFill>
        <p:spPr bwMode="auto">
          <a:xfrm>
            <a:off x="1866900" y="165100"/>
            <a:ext cx="5405438" cy="6532563"/>
          </a:xfrm>
          <a:prstGeom prst="rect">
            <a:avLst/>
          </a:prstGeom>
          <a:noFill/>
          <a:ln w="9525">
            <a:noFill/>
            <a:miter lim="800000"/>
            <a:headEnd/>
            <a:tailEnd/>
          </a:ln>
        </p:spPr>
      </p:pic>
      <p:sp>
        <p:nvSpPr>
          <p:cNvPr id="44035" name="TextBox 2"/>
          <p:cNvSpPr txBox="1">
            <a:spLocks noChangeArrowheads="1"/>
          </p:cNvSpPr>
          <p:nvPr/>
        </p:nvSpPr>
        <p:spPr bwMode="auto">
          <a:xfrm>
            <a:off x="5508625" y="692150"/>
            <a:ext cx="1081088" cy="523875"/>
          </a:xfrm>
          <a:prstGeom prst="rect">
            <a:avLst/>
          </a:prstGeom>
          <a:noFill/>
          <a:ln w="9525">
            <a:noFill/>
            <a:miter lim="800000"/>
            <a:headEnd/>
            <a:tailEnd/>
          </a:ln>
        </p:spPr>
        <p:txBody>
          <a:bodyPr wrap="none">
            <a:spAutoFit/>
          </a:bodyPr>
          <a:lstStyle/>
          <a:p>
            <a:r>
              <a:rPr lang="en-US" altLang="zh-CN" sz="2800" b="1" dirty="0">
                <a:solidFill>
                  <a:srgbClr val="FF0000"/>
                </a:solidFill>
              </a:rPr>
              <a:t>*****</a:t>
            </a:r>
            <a:endParaRPr lang="zh-CN" altLang="en-US" sz="2800" b="1">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a:srcRect l="26607" t="39426" r="43810" b="38424"/>
          <a:stretch/>
        </p:blipFill>
        <p:spPr>
          <a:xfrm>
            <a:off x="105103" y="4600119"/>
            <a:ext cx="4869125" cy="2050713"/>
          </a:xfrm>
          <a:prstGeom prst="rect">
            <a:avLst/>
          </a:prstGeom>
        </p:spPr>
      </p:pic>
      <p:pic>
        <p:nvPicPr>
          <p:cNvPr id="12" name="图片 11"/>
          <p:cNvPicPr>
            <a:picLocks noChangeAspect="1"/>
          </p:cNvPicPr>
          <p:nvPr/>
        </p:nvPicPr>
        <p:blipFill rotWithShape="1">
          <a:blip r:embed="rId4"/>
          <a:srcRect l="26020" t="39388" r="38564" b="33424"/>
          <a:stretch/>
        </p:blipFill>
        <p:spPr>
          <a:xfrm>
            <a:off x="457098" y="2484920"/>
            <a:ext cx="4371893" cy="2097590"/>
          </a:xfrm>
          <a:prstGeom prst="rect">
            <a:avLst/>
          </a:prstGeom>
        </p:spPr>
      </p:pic>
      <p:pic>
        <p:nvPicPr>
          <p:cNvPr id="4" name="图片 3"/>
          <p:cNvPicPr>
            <a:picLocks noChangeAspect="1"/>
          </p:cNvPicPr>
          <p:nvPr/>
        </p:nvPicPr>
        <p:blipFill rotWithShape="1">
          <a:blip r:embed="rId4"/>
          <a:srcRect l="26020" t="9409" r="38564" b="61956"/>
          <a:stretch/>
        </p:blipFill>
        <p:spPr>
          <a:xfrm>
            <a:off x="457098" y="327096"/>
            <a:ext cx="4371893" cy="2209275"/>
          </a:xfrm>
          <a:prstGeom prst="rect">
            <a:avLst/>
          </a:prstGeom>
        </p:spPr>
      </p:pic>
      <p:sp>
        <p:nvSpPr>
          <p:cNvPr id="5" name="矩形 4"/>
          <p:cNvSpPr/>
          <p:nvPr/>
        </p:nvSpPr>
        <p:spPr>
          <a:xfrm>
            <a:off x="457098" y="243425"/>
            <a:ext cx="251012" cy="167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5"/>
          <a:srcRect l="26169" t="22000" r="40844" b="43720"/>
          <a:stretch/>
        </p:blipFill>
        <p:spPr>
          <a:xfrm>
            <a:off x="4333691" y="120298"/>
            <a:ext cx="4524559" cy="2938588"/>
          </a:xfrm>
          <a:prstGeom prst="rect">
            <a:avLst/>
          </a:prstGeom>
        </p:spPr>
      </p:pic>
      <p:sp>
        <p:nvSpPr>
          <p:cNvPr id="2" name="文本框 1"/>
          <p:cNvSpPr txBox="1"/>
          <p:nvPr/>
        </p:nvSpPr>
        <p:spPr>
          <a:xfrm>
            <a:off x="1881350" y="1208689"/>
            <a:ext cx="333746" cy="707886"/>
          </a:xfrm>
          <a:prstGeom prst="rect">
            <a:avLst/>
          </a:prstGeom>
          <a:noFill/>
        </p:spPr>
        <p:txBody>
          <a:bodyPr wrap="none" rtlCol="0">
            <a:spAutoFit/>
          </a:bodyPr>
          <a:lstStyle/>
          <a:p>
            <a:r>
              <a:rPr lang="en-US" altLang="zh-CN" sz="4000" b="1" dirty="0">
                <a:solidFill>
                  <a:srgbClr val="C00000"/>
                </a:solidFill>
                <a:latin typeface="+mn-ea"/>
              </a:rPr>
              <a:t>I</a:t>
            </a:r>
            <a:endParaRPr lang="zh-CN" altLang="en-US" sz="4000" b="1" dirty="0">
              <a:solidFill>
                <a:srgbClr val="C00000"/>
              </a:solidFill>
              <a:latin typeface="+mn-ea"/>
            </a:endParaRPr>
          </a:p>
        </p:txBody>
      </p:sp>
      <p:sp>
        <p:nvSpPr>
          <p:cNvPr id="7" name="文本框 6"/>
          <p:cNvSpPr txBox="1"/>
          <p:nvPr/>
        </p:nvSpPr>
        <p:spPr>
          <a:xfrm>
            <a:off x="1881350" y="3341212"/>
            <a:ext cx="333746" cy="707886"/>
          </a:xfrm>
          <a:prstGeom prst="rect">
            <a:avLst/>
          </a:prstGeom>
          <a:noFill/>
        </p:spPr>
        <p:txBody>
          <a:bodyPr wrap="none" rtlCol="0">
            <a:spAutoFit/>
          </a:bodyPr>
          <a:lstStyle/>
          <a:p>
            <a:r>
              <a:rPr lang="en-US" altLang="zh-CN" sz="4000" b="1" dirty="0">
                <a:solidFill>
                  <a:srgbClr val="C00000"/>
                </a:solidFill>
                <a:latin typeface="+mn-ea"/>
              </a:rPr>
              <a:t>I</a:t>
            </a:r>
            <a:endParaRPr lang="zh-CN" altLang="en-US" sz="4000" b="1" dirty="0">
              <a:solidFill>
                <a:srgbClr val="C00000"/>
              </a:solidFill>
              <a:latin typeface="+mn-ea"/>
            </a:endParaRPr>
          </a:p>
        </p:txBody>
      </p:sp>
      <p:sp>
        <p:nvSpPr>
          <p:cNvPr id="8" name="文本框 7"/>
          <p:cNvSpPr txBox="1"/>
          <p:nvPr/>
        </p:nvSpPr>
        <p:spPr>
          <a:xfrm>
            <a:off x="1868253" y="5322852"/>
            <a:ext cx="333746" cy="707886"/>
          </a:xfrm>
          <a:prstGeom prst="rect">
            <a:avLst/>
          </a:prstGeom>
          <a:noFill/>
        </p:spPr>
        <p:txBody>
          <a:bodyPr wrap="none" rtlCol="0">
            <a:spAutoFit/>
          </a:bodyPr>
          <a:lstStyle/>
          <a:p>
            <a:r>
              <a:rPr lang="en-US" altLang="zh-CN" sz="4000" b="1" dirty="0">
                <a:solidFill>
                  <a:srgbClr val="C00000"/>
                </a:solidFill>
                <a:latin typeface="+mn-ea"/>
              </a:rPr>
              <a:t>I</a:t>
            </a:r>
            <a:endParaRPr lang="zh-CN" altLang="en-US" sz="4000" b="1" dirty="0">
              <a:solidFill>
                <a:srgbClr val="C00000"/>
              </a:solidFill>
              <a:latin typeface="+mn-ea"/>
            </a:endParaRPr>
          </a:p>
        </p:txBody>
      </p:sp>
      <p:sp>
        <p:nvSpPr>
          <p:cNvPr id="9" name="文本框 8"/>
          <p:cNvSpPr txBox="1"/>
          <p:nvPr/>
        </p:nvSpPr>
        <p:spPr>
          <a:xfrm>
            <a:off x="3239954" y="1250729"/>
            <a:ext cx="503664" cy="707886"/>
          </a:xfrm>
          <a:prstGeom prst="rect">
            <a:avLst/>
          </a:prstGeom>
          <a:noFill/>
        </p:spPr>
        <p:txBody>
          <a:bodyPr wrap="none" rtlCol="0">
            <a:spAutoFit/>
          </a:bodyPr>
          <a:lstStyle/>
          <a:p>
            <a:r>
              <a:rPr lang="en-US" altLang="zh-CN" sz="4000" b="1" dirty="0">
                <a:solidFill>
                  <a:schemeClr val="accent2">
                    <a:lumMod val="50000"/>
                  </a:schemeClr>
                </a:solidFill>
                <a:latin typeface="+mn-ea"/>
              </a:rPr>
              <a:t>C</a:t>
            </a:r>
            <a:endParaRPr lang="zh-CN" altLang="en-US" sz="4000" b="1" dirty="0">
              <a:solidFill>
                <a:schemeClr val="accent2">
                  <a:lumMod val="50000"/>
                </a:schemeClr>
              </a:solidFill>
              <a:latin typeface="+mn-ea"/>
            </a:endParaRPr>
          </a:p>
        </p:txBody>
      </p:sp>
      <p:sp>
        <p:nvSpPr>
          <p:cNvPr id="10" name="文本框 9"/>
          <p:cNvSpPr txBox="1"/>
          <p:nvPr/>
        </p:nvSpPr>
        <p:spPr>
          <a:xfrm>
            <a:off x="3198276" y="2787661"/>
            <a:ext cx="545342" cy="707886"/>
          </a:xfrm>
          <a:prstGeom prst="rect">
            <a:avLst/>
          </a:prstGeom>
          <a:noFill/>
        </p:spPr>
        <p:txBody>
          <a:bodyPr wrap="none" rtlCol="0">
            <a:spAutoFit/>
          </a:bodyPr>
          <a:lstStyle/>
          <a:p>
            <a:r>
              <a:rPr lang="en-US" altLang="zh-CN" sz="4000" b="1" dirty="0">
                <a:solidFill>
                  <a:schemeClr val="accent4">
                    <a:lumMod val="50000"/>
                  </a:schemeClr>
                </a:solidFill>
                <a:latin typeface="+mn-ea"/>
              </a:rPr>
              <a:t>U</a:t>
            </a:r>
            <a:endParaRPr lang="zh-CN" altLang="en-US" sz="4000" b="1" dirty="0">
              <a:solidFill>
                <a:schemeClr val="accent4">
                  <a:lumMod val="50000"/>
                </a:schemeClr>
              </a:solidFill>
              <a:latin typeface="+mn-ea"/>
            </a:endParaRPr>
          </a:p>
        </p:txBody>
      </p:sp>
      <p:sp>
        <p:nvSpPr>
          <p:cNvPr id="11" name="文本框 10"/>
          <p:cNvSpPr txBox="1"/>
          <p:nvPr/>
        </p:nvSpPr>
        <p:spPr>
          <a:xfrm>
            <a:off x="3227130" y="5322852"/>
            <a:ext cx="529312" cy="707886"/>
          </a:xfrm>
          <a:prstGeom prst="rect">
            <a:avLst/>
          </a:prstGeom>
          <a:noFill/>
        </p:spPr>
        <p:txBody>
          <a:bodyPr wrap="none" rtlCol="0">
            <a:spAutoFit/>
          </a:bodyPr>
          <a:lstStyle/>
          <a:p>
            <a:r>
              <a:rPr lang="en-US" altLang="zh-CN" sz="4000" b="1" dirty="0">
                <a:solidFill>
                  <a:srgbClr val="002060"/>
                </a:solidFill>
                <a:latin typeface="+mn-ea"/>
              </a:rPr>
              <a:t>A</a:t>
            </a:r>
          </a:p>
        </p:txBody>
      </p:sp>
      <p:sp>
        <p:nvSpPr>
          <p:cNvPr id="16" name="文本框 15"/>
          <p:cNvSpPr txBox="1"/>
          <p:nvPr/>
        </p:nvSpPr>
        <p:spPr>
          <a:xfrm>
            <a:off x="5898925" y="3002658"/>
            <a:ext cx="1399742" cy="338554"/>
          </a:xfrm>
          <a:prstGeom prst="rect">
            <a:avLst/>
          </a:prstGeom>
          <a:noFill/>
        </p:spPr>
        <p:txBody>
          <a:bodyPr wrap="none" rtlCol="0">
            <a:spAutoFit/>
          </a:bodyPr>
          <a:lstStyle/>
          <a:p>
            <a:r>
              <a:rPr lang="en-US" altLang="zh-CN" sz="1500" dirty="0">
                <a:latin typeface="Arial" panose="020B0604020202020204" pitchFamily="34" charset="0"/>
                <a:cs typeface="Arial" panose="020B0604020202020204" pitchFamily="34" charset="0"/>
              </a:rPr>
              <a:t>guanine-uraci</a:t>
            </a:r>
            <a:r>
              <a:rPr lang="en-US" altLang="zh-CN" sz="1600" dirty="0">
                <a:latin typeface="Arial" panose="020B0604020202020204" pitchFamily="34" charset="0"/>
                <a:cs typeface="Arial" panose="020B0604020202020204" pitchFamily="34" charset="0"/>
              </a:rPr>
              <a:t>l</a:t>
            </a:r>
            <a:endParaRPr lang="zh-CN" altLang="en-US" sz="1600" dirty="0">
              <a:latin typeface="Arial" panose="020B0604020202020204" pitchFamily="34" charset="0"/>
              <a:cs typeface="Arial" panose="020B0604020202020204" pitchFamily="34" charset="0"/>
            </a:endParaRPr>
          </a:p>
        </p:txBody>
      </p:sp>
      <p:sp>
        <p:nvSpPr>
          <p:cNvPr id="17" name="文本框 16"/>
          <p:cNvSpPr txBox="1"/>
          <p:nvPr/>
        </p:nvSpPr>
        <p:spPr>
          <a:xfrm>
            <a:off x="5436096" y="4363070"/>
            <a:ext cx="3571117" cy="2308324"/>
          </a:xfrm>
          <a:prstGeom prst="rect">
            <a:avLst/>
          </a:prstGeom>
          <a:noFill/>
        </p:spPr>
        <p:txBody>
          <a:bodyPr wrap="square" rtlCol="0">
            <a:spAutoFit/>
          </a:bodyPr>
          <a:lstStyle/>
          <a:p>
            <a:r>
              <a:rPr lang="en-US" altLang="zh-CN" sz="3600" b="1" dirty="0">
                <a:solidFill>
                  <a:srgbClr val="0000FF"/>
                </a:solidFill>
                <a:cs typeface="Times New Roman" panose="02020603050405020304" pitchFamily="18" charset="0"/>
              </a:rPr>
              <a:t>Possible wobble pairing between anticodon and codon.</a:t>
            </a:r>
            <a:endParaRPr lang="zh-CN" altLang="en-US" sz="3600" b="1" dirty="0">
              <a:solidFill>
                <a:srgbClr val="0000FF"/>
              </a:solidFill>
              <a:cs typeface="Times New Roman" panose="02020603050405020304" pitchFamily="18" charset="0"/>
            </a:endParaRPr>
          </a:p>
        </p:txBody>
      </p:sp>
      <p:sp>
        <p:nvSpPr>
          <p:cNvPr id="18" name="文本框 17"/>
          <p:cNvSpPr txBox="1"/>
          <p:nvPr/>
        </p:nvSpPr>
        <p:spPr>
          <a:xfrm>
            <a:off x="7460220" y="974627"/>
            <a:ext cx="545342" cy="707886"/>
          </a:xfrm>
          <a:prstGeom prst="rect">
            <a:avLst/>
          </a:prstGeom>
          <a:noFill/>
        </p:spPr>
        <p:txBody>
          <a:bodyPr wrap="none" rtlCol="0">
            <a:spAutoFit/>
          </a:bodyPr>
          <a:lstStyle/>
          <a:p>
            <a:r>
              <a:rPr lang="en-US" altLang="zh-CN" sz="4000" b="1" dirty="0">
                <a:solidFill>
                  <a:schemeClr val="accent4">
                    <a:lumMod val="50000"/>
                  </a:schemeClr>
                </a:solidFill>
                <a:latin typeface="+mn-ea"/>
              </a:rPr>
              <a:t>U</a:t>
            </a:r>
            <a:endParaRPr lang="zh-CN" altLang="en-US" sz="4000" b="1" dirty="0">
              <a:solidFill>
                <a:schemeClr val="accent4">
                  <a:lumMod val="50000"/>
                </a:schemeClr>
              </a:solidFill>
              <a:latin typeface="+mn-ea"/>
            </a:endParaRPr>
          </a:p>
        </p:txBody>
      </p:sp>
      <p:sp>
        <p:nvSpPr>
          <p:cNvPr id="19" name="文本框 18"/>
          <p:cNvSpPr txBox="1"/>
          <p:nvPr/>
        </p:nvSpPr>
        <p:spPr>
          <a:xfrm>
            <a:off x="5879397" y="1578751"/>
            <a:ext cx="542136" cy="707886"/>
          </a:xfrm>
          <a:prstGeom prst="rect">
            <a:avLst/>
          </a:prstGeom>
          <a:noFill/>
        </p:spPr>
        <p:txBody>
          <a:bodyPr wrap="none" rtlCol="0">
            <a:spAutoFit/>
          </a:bodyPr>
          <a:lstStyle/>
          <a:p>
            <a:r>
              <a:rPr lang="en-US" altLang="zh-CN" sz="4000" b="1" dirty="0">
                <a:solidFill>
                  <a:schemeClr val="bg1"/>
                </a:solidFill>
                <a:latin typeface="+mn-ea"/>
              </a:rPr>
              <a:t>G</a:t>
            </a:r>
            <a:endParaRPr lang="zh-CN" altLang="en-US" sz="4000" b="1" dirty="0">
              <a:solidFill>
                <a:schemeClr val="bg1"/>
              </a:solidFill>
              <a:latin typeface="+mn-ea"/>
            </a:endParaRPr>
          </a:p>
        </p:txBody>
      </p:sp>
    </p:spTree>
    <p:extLst>
      <p:ext uri="{BB962C8B-B14F-4D97-AF65-F5344CB8AC3E}">
        <p14:creationId xmlns:p14="http://schemas.microsoft.com/office/powerpoint/2010/main" val="2552086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107504" y="692696"/>
            <a:ext cx="8892480" cy="4114800"/>
          </a:xfrm>
        </p:spPr>
        <p:txBody>
          <a:bodyPr/>
          <a:lstStyle/>
          <a:p>
            <a:pPr eaLnBrk="1" hangingPunct="1">
              <a:defRPr/>
            </a:pPr>
            <a:r>
              <a:rPr lang="en-US" altLang="zh-CN" b="1" dirty="0">
                <a:latin typeface="Times New Roman" pitchFamily="18" charset="0"/>
              </a:rPr>
              <a:t>This hypothesis has been widely supported by all the evidence gathered since (thus the “</a:t>
            </a:r>
            <a:r>
              <a:rPr lang="en-US" altLang="zh-CN" b="1" dirty="0">
                <a:solidFill>
                  <a:srgbClr val="FF0000"/>
                </a:solidFill>
                <a:effectLst>
                  <a:outerShdw blurRad="38100" dist="38100" dir="2700000" algn="tl">
                    <a:srgbClr val="C0C0C0"/>
                  </a:outerShdw>
                </a:effectLst>
                <a:latin typeface="Times New Roman" pitchFamily="18" charset="0"/>
              </a:rPr>
              <a:t>wobble rule</a:t>
            </a:r>
            <a:r>
              <a:rPr lang="en-US" altLang="zh-CN" b="1" dirty="0">
                <a:latin typeface="Times New Roman" pitchFamily="18" charset="0"/>
              </a:rPr>
              <a:t>”).</a:t>
            </a:r>
          </a:p>
          <a:p>
            <a:pPr eaLnBrk="1" hangingPunct="1">
              <a:defRPr/>
            </a:pPr>
            <a:r>
              <a:rPr lang="en-US" altLang="zh-CN" b="1" dirty="0">
                <a:latin typeface="Times New Roman" pitchFamily="18" charset="0"/>
              </a:rPr>
              <a:t>This moderate pairing strength may serve to optimize both the </a:t>
            </a:r>
            <a:r>
              <a:rPr lang="en-US" altLang="zh-CN" b="1" dirty="0">
                <a:solidFill>
                  <a:srgbClr val="FF0000"/>
                </a:solidFill>
                <a:effectLst>
                  <a:outerShdw blurRad="38100" dist="38100" dir="2700000" algn="tl">
                    <a:srgbClr val="C0C0C0"/>
                  </a:outerShdw>
                </a:effectLst>
                <a:latin typeface="Times New Roman" pitchFamily="18" charset="0"/>
              </a:rPr>
              <a:t>accuracy</a:t>
            </a:r>
            <a:r>
              <a:rPr lang="en-US" altLang="zh-CN" b="1" dirty="0">
                <a:latin typeface="Times New Roman" pitchFamily="18" charset="0"/>
              </a:rPr>
              <a:t> and </a:t>
            </a:r>
            <a:r>
              <a:rPr lang="en-US" altLang="zh-CN" b="1" dirty="0">
                <a:solidFill>
                  <a:srgbClr val="FF0000"/>
                </a:solidFill>
                <a:effectLst>
                  <a:outerShdw blurRad="38100" dist="38100" dir="2700000" algn="tl">
                    <a:srgbClr val="C0C0C0"/>
                  </a:outerShdw>
                </a:effectLst>
                <a:latin typeface="Times New Roman" pitchFamily="18" charset="0"/>
              </a:rPr>
              <a:t>speed</a:t>
            </a:r>
            <a:r>
              <a:rPr lang="en-US" altLang="zh-CN" b="1" dirty="0">
                <a:effectLst>
                  <a:outerShdw blurRad="38100" dist="38100" dir="2700000" algn="tl">
                    <a:srgbClr val="C0C0C0"/>
                  </a:outerShdw>
                </a:effectLst>
                <a:latin typeface="Times New Roman" pitchFamily="18" charset="0"/>
              </a:rPr>
              <a:t> </a:t>
            </a:r>
            <a:r>
              <a:rPr lang="en-US" altLang="zh-CN" b="1" dirty="0">
                <a:latin typeface="Times New Roman" pitchFamily="18" charset="0"/>
              </a:rPr>
              <a:t>of polypeptide synthesis.</a:t>
            </a:r>
          </a:p>
          <a:p>
            <a:pPr eaLnBrk="1" hangingPunct="1">
              <a:defRPr/>
            </a:pPr>
            <a:endParaRPr lang="en-US" altLang="zh-CN" b="1" dirty="0">
              <a:latin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260350"/>
            <a:ext cx="9144000" cy="1143000"/>
          </a:xfrm>
        </p:spPr>
        <p:txBody>
          <a:bodyPr/>
          <a:lstStyle/>
          <a:p>
            <a:pPr eaLnBrk="1" hangingPunct="1"/>
            <a:r>
              <a:rPr lang="en-US" altLang="zh-CN" sz="4800" b="1" dirty="0">
                <a:solidFill>
                  <a:srgbClr val="3333FF"/>
                </a:solidFill>
                <a:latin typeface="Times New Roman" pitchFamily="18" charset="0"/>
              </a:rPr>
              <a:t>13. Ribosomes are the protein-synthesizing machines</a:t>
            </a:r>
          </a:p>
        </p:txBody>
      </p:sp>
      <p:sp>
        <p:nvSpPr>
          <p:cNvPr id="43011" name="Rectangle 3"/>
          <p:cNvSpPr>
            <a:spLocks noGrp="1" noChangeArrowheads="1"/>
          </p:cNvSpPr>
          <p:nvPr>
            <p:ph type="body" idx="1"/>
          </p:nvPr>
        </p:nvSpPr>
        <p:spPr>
          <a:xfrm>
            <a:off x="0" y="1700213"/>
            <a:ext cx="9144000" cy="4581525"/>
          </a:xfrm>
        </p:spPr>
        <p:txBody>
          <a:bodyPr/>
          <a:lstStyle/>
          <a:p>
            <a:pPr eaLnBrk="1" hangingPunct="1">
              <a:lnSpc>
                <a:spcPct val="90000"/>
              </a:lnSpc>
              <a:defRPr/>
            </a:pPr>
            <a:r>
              <a:rPr lang="en-US" altLang="zh-CN" sz="2800" b="1" dirty="0">
                <a:latin typeface="Times New Roman" pitchFamily="18" charset="0"/>
              </a:rPr>
              <a:t>All ribosomes consist of two subunits of unequal size.</a:t>
            </a:r>
          </a:p>
          <a:p>
            <a:pPr eaLnBrk="1" hangingPunct="1">
              <a:lnSpc>
                <a:spcPct val="90000"/>
              </a:lnSpc>
              <a:defRPr/>
            </a:pPr>
            <a:r>
              <a:rPr lang="en-US" altLang="zh-CN" sz="2800" b="1" dirty="0">
                <a:latin typeface="Times New Roman" pitchFamily="18" charset="0"/>
              </a:rPr>
              <a:t>The total size of the prokaryotic and eukaryotic ribosomes are</a:t>
            </a:r>
            <a:r>
              <a:rPr lang="en-US" altLang="zh-CN" sz="2800" b="1" dirty="0">
                <a:effectLst>
                  <a:outerShdw blurRad="38100" dist="38100" dir="2700000" algn="tl">
                    <a:srgbClr val="C0C0C0"/>
                  </a:outerShdw>
                </a:effectLst>
                <a:latin typeface="Times New Roman" pitchFamily="18" charset="0"/>
              </a:rPr>
              <a:t> </a:t>
            </a:r>
            <a:r>
              <a:rPr lang="en-US" altLang="zh-CN" sz="2800" b="1" dirty="0">
                <a:solidFill>
                  <a:srgbClr val="FF0000"/>
                </a:solidFill>
                <a:effectLst>
                  <a:outerShdw blurRad="38100" dist="38100" dir="2700000" algn="tl">
                    <a:srgbClr val="C0C0C0"/>
                  </a:outerShdw>
                </a:effectLst>
                <a:latin typeface="Times New Roman" pitchFamily="18" charset="0"/>
              </a:rPr>
              <a:t>70S</a:t>
            </a:r>
            <a:r>
              <a:rPr lang="en-US" altLang="zh-CN" sz="2800" b="1" dirty="0">
                <a:latin typeface="Times New Roman" pitchFamily="18" charset="0"/>
              </a:rPr>
              <a:t> (30S+50S) and </a:t>
            </a:r>
            <a:r>
              <a:rPr lang="en-US" altLang="zh-CN" sz="2800" b="1" dirty="0">
                <a:solidFill>
                  <a:srgbClr val="FF0000"/>
                </a:solidFill>
                <a:effectLst>
                  <a:outerShdw blurRad="38100" dist="38100" dir="2700000" algn="tl">
                    <a:srgbClr val="C0C0C0"/>
                  </a:outerShdw>
                </a:effectLst>
                <a:latin typeface="Times New Roman" pitchFamily="18" charset="0"/>
              </a:rPr>
              <a:t>80S </a:t>
            </a:r>
            <a:r>
              <a:rPr lang="en-US" altLang="zh-CN" sz="2800" b="1" dirty="0">
                <a:effectLst>
                  <a:outerShdw blurRad="38100" dist="38100" dir="2700000" algn="tl">
                    <a:srgbClr val="C0C0C0"/>
                  </a:outerShdw>
                </a:effectLst>
                <a:latin typeface="Times New Roman" pitchFamily="18" charset="0"/>
              </a:rPr>
              <a:t>(40S+60S),</a:t>
            </a:r>
            <a:r>
              <a:rPr lang="en-US" altLang="zh-CN" sz="2800" b="1" dirty="0">
                <a:latin typeface="Times New Roman" pitchFamily="18" charset="0"/>
              </a:rPr>
              <a:t> respectively. The large unit contain </a:t>
            </a:r>
            <a:r>
              <a:rPr lang="en-US" altLang="zh-CN" sz="2800" b="1" dirty="0">
                <a:effectLst>
                  <a:outerShdw blurRad="38100" dist="38100" dir="2700000" algn="tl">
                    <a:srgbClr val="C0C0C0"/>
                  </a:outerShdw>
                </a:effectLst>
                <a:latin typeface="Times New Roman" pitchFamily="18" charset="0"/>
              </a:rPr>
              <a:t>two</a:t>
            </a:r>
            <a:r>
              <a:rPr lang="en-US" altLang="zh-CN" sz="2800" b="1" dirty="0">
                <a:latin typeface="Times New Roman" pitchFamily="18" charset="0"/>
              </a:rPr>
              <a:t> or </a:t>
            </a:r>
            <a:r>
              <a:rPr lang="en-US" altLang="zh-CN" sz="2800" b="1" dirty="0">
                <a:effectLst>
                  <a:outerShdw blurRad="38100" dist="38100" dir="2700000" algn="tl">
                    <a:srgbClr val="C0C0C0"/>
                  </a:outerShdw>
                </a:effectLst>
                <a:latin typeface="Times New Roman" pitchFamily="18" charset="0"/>
              </a:rPr>
              <a:t>three </a:t>
            </a:r>
            <a:r>
              <a:rPr lang="en-US" altLang="zh-CN" sz="2800" b="1" dirty="0">
                <a:latin typeface="Times New Roman" pitchFamily="18" charset="0"/>
              </a:rPr>
              <a:t>rRNA molecules and </a:t>
            </a:r>
            <a:r>
              <a:rPr lang="en-US" altLang="zh-CN" sz="2800" b="1" dirty="0">
                <a:effectLst>
                  <a:outerShdw blurRad="38100" dist="38100" dir="2700000" algn="tl">
                    <a:srgbClr val="C0C0C0"/>
                  </a:outerShdw>
                </a:effectLst>
                <a:latin typeface="Times New Roman" pitchFamily="18" charset="0"/>
              </a:rPr>
              <a:t>31</a:t>
            </a:r>
            <a:r>
              <a:rPr lang="en-US" altLang="zh-CN" sz="2800" b="1" dirty="0">
                <a:latin typeface="Times New Roman" pitchFamily="18" charset="0"/>
              </a:rPr>
              <a:t> or </a:t>
            </a:r>
            <a:r>
              <a:rPr lang="en-US" altLang="zh-CN" sz="2800" b="1" dirty="0">
                <a:effectLst>
                  <a:outerShdw blurRad="38100" dist="38100" dir="2700000" algn="tl">
                    <a:srgbClr val="C0C0C0"/>
                  </a:outerShdw>
                </a:effectLst>
                <a:latin typeface="Times New Roman" pitchFamily="18" charset="0"/>
              </a:rPr>
              <a:t>50</a:t>
            </a:r>
            <a:r>
              <a:rPr lang="en-US" altLang="zh-CN" sz="2800" b="1" dirty="0">
                <a:latin typeface="Times New Roman" pitchFamily="18" charset="0"/>
              </a:rPr>
              <a:t> proteins for prokaryotes and eukaryotes, respectively.</a:t>
            </a:r>
          </a:p>
          <a:p>
            <a:pPr eaLnBrk="1" hangingPunct="1">
              <a:lnSpc>
                <a:spcPct val="90000"/>
              </a:lnSpc>
              <a:defRPr/>
            </a:pPr>
            <a:r>
              <a:rPr lang="en-US" altLang="zh-CN" sz="2800" b="1" dirty="0">
                <a:latin typeface="Times New Roman" pitchFamily="18" charset="0"/>
              </a:rPr>
              <a:t>The small unit contain </a:t>
            </a:r>
            <a:r>
              <a:rPr lang="en-US" altLang="zh-CN" sz="2800" b="1" dirty="0">
                <a:effectLst>
                  <a:outerShdw blurRad="38100" dist="38100" dir="2700000" algn="tl">
                    <a:srgbClr val="C0C0C0"/>
                  </a:outerShdw>
                </a:effectLst>
                <a:latin typeface="Times New Roman" pitchFamily="18" charset="0"/>
              </a:rPr>
              <a:t>one</a:t>
            </a:r>
            <a:r>
              <a:rPr lang="en-US" altLang="zh-CN" sz="2800" b="1" dirty="0">
                <a:latin typeface="Times New Roman" pitchFamily="18" charset="0"/>
              </a:rPr>
              <a:t> rRNA molecule and</a:t>
            </a:r>
            <a:r>
              <a:rPr lang="en-US" altLang="zh-CN" sz="2800" b="1" dirty="0">
                <a:effectLst>
                  <a:outerShdw blurRad="38100" dist="38100" dir="2700000" algn="tl">
                    <a:srgbClr val="C0C0C0"/>
                  </a:outerShdw>
                </a:effectLst>
                <a:latin typeface="Times New Roman" pitchFamily="18" charset="0"/>
              </a:rPr>
              <a:t> 21</a:t>
            </a:r>
            <a:r>
              <a:rPr lang="en-US" altLang="zh-CN" sz="2800" b="1" dirty="0">
                <a:latin typeface="Times New Roman" pitchFamily="18" charset="0"/>
              </a:rPr>
              <a:t> or </a:t>
            </a:r>
            <a:r>
              <a:rPr lang="en-US" altLang="zh-CN" sz="2800" b="1" dirty="0">
                <a:effectLst>
                  <a:outerShdw blurRad="38100" dist="38100" dir="2700000" algn="tl">
                    <a:srgbClr val="C0C0C0"/>
                  </a:outerShdw>
                </a:effectLst>
                <a:latin typeface="Times New Roman" pitchFamily="18" charset="0"/>
              </a:rPr>
              <a:t>33 </a:t>
            </a:r>
            <a:r>
              <a:rPr lang="en-US" altLang="zh-CN" sz="2800" b="1" dirty="0">
                <a:latin typeface="Times New Roman" pitchFamily="18" charset="0"/>
              </a:rPr>
              <a:t>proteins for prokaryotes and eukaryotes, respectively.</a:t>
            </a:r>
          </a:p>
          <a:p>
            <a:pPr eaLnBrk="1" hangingPunct="1">
              <a:lnSpc>
                <a:spcPct val="90000"/>
              </a:lnSpc>
              <a:defRPr/>
            </a:pPr>
            <a:r>
              <a:rPr lang="en-US" altLang="zh-CN" sz="2800" b="1" dirty="0">
                <a:latin typeface="Times New Roman" pitchFamily="18" charset="0"/>
              </a:rPr>
              <a:t>The rRNA and protein components of the bacterial ribosomes have been separated and successfully </a:t>
            </a:r>
            <a:r>
              <a:rPr lang="en-US" altLang="zh-CN" sz="2800" b="1" dirty="0">
                <a:solidFill>
                  <a:srgbClr val="FF0000"/>
                </a:solidFill>
                <a:effectLst>
                  <a:outerShdw blurRad="38100" dist="38100" dir="2700000" algn="tl">
                    <a:srgbClr val="C0C0C0"/>
                  </a:outerShdw>
                </a:effectLst>
                <a:latin typeface="Times New Roman" pitchFamily="18" charset="0"/>
              </a:rPr>
              <a:t>reconstituted</a:t>
            </a:r>
            <a:r>
              <a:rPr lang="en-US" altLang="zh-CN" sz="2800" b="1" dirty="0">
                <a:latin typeface="Times New Roman" pitchFamily="18" charset="0"/>
              </a:rPr>
              <a:t> </a:t>
            </a:r>
            <a:r>
              <a:rPr lang="en-US" altLang="zh-CN" sz="2800" b="1" i="1" dirty="0">
                <a:latin typeface="Times New Roman" pitchFamily="18" charset="0"/>
              </a:rPr>
              <a:t>in vitro</a:t>
            </a:r>
            <a:r>
              <a:rPr lang="en-US" altLang="zh-CN" sz="2800" b="1" dirty="0">
                <a:latin typeface="Times New Roman" pitchFamily="18" charset="0"/>
              </a:rPr>
              <a:t>.</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figure_27_16"/>
          <p:cNvPicPr>
            <a:picLocks noChangeAspect="1" noChangeArrowheads="1"/>
          </p:cNvPicPr>
          <p:nvPr/>
        </p:nvPicPr>
        <p:blipFill>
          <a:blip r:embed="rId3" cstate="print"/>
          <a:srcRect/>
          <a:stretch>
            <a:fillRect/>
          </a:stretch>
        </p:blipFill>
        <p:spPr bwMode="auto">
          <a:xfrm>
            <a:off x="395536" y="188640"/>
            <a:ext cx="4278313" cy="6557963"/>
          </a:xfrm>
          <a:prstGeom prst="rect">
            <a:avLst/>
          </a:prstGeom>
          <a:noFill/>
          <a:ln w="9525">
            <a:noFill/>
            <a:miter lim="800000"/>
            <a:headEnd/>
            <a:tailEnd/>
          </a:ln>
          <a:effectLst/>
        </p:spPr>
      </p:pic>
      <p:sp>
        <p:nvSpPr>
          <p:cNvPr id="3" name="TextBox 2"/>
          <p:cNvSpPr txBox="1"/>
          <p:nvPr/>
        </p:nvSpPr>
        <p:spPr>
          <a:xfrm>
            <a:off x="5076056" y="4725144"/>
            <a:ext cx="3874779" cy="1815882"/>
          </a:xfrm>
          <a:prstGeom prst="rect">
            <a:avLst/>
          </a:prstGeom>
          <a:noFill/>
        </p:spPr>
        <p:txBody>
          <a:bodyPr wrap="none" rtlCol="0">
            <a:spAutoFit/>
          </a:bodyPr>
          <a:lstStyle/>
          <a:p>
            <a:r>
              <a:rPr lang="en-US" altLang="zh-CN" sz="2800" b="1" dirty="0">
                <a:solidFill>
                  <a:srgbClr val="3333FF"/>
                </a:solidFill>
              </a:rPr>
              <a:t>Summary of the </a:t>
            </a:r>
          </a:p>
          <a:p>
            <a:r>
              <a:rPr lang="en-US" altLang="zh-CN" sz="2800" b="1" dirty="0">
                <a:solidFill>
                  <a:srgbClr val="3333FF"/>
                </a:solidFill>
              </a:rPr>
              <a:t>composition and mass </a:t>
            </a:r>
          </a:p>
          <a:p>
            <a:r>
              <a:rPr lang="en-US" altLang="zh-CN" sz="2800" b="1" dirty="0">
                <a:solidFill>
                  <a:srgbClr val="3333FF"/>
                </a:solidFill>
              </a:rPr>
              <a:t>of ribosomes in </a:t>
            </a:r>
          </a:p>
          <a:p>
            <a:r>
              <a:rPr lang="en-US" altLang="zh-CN" sz="2800" b="1" dirty="0">
                <a:solidFill>
                  <a:srgbClr val="3333FF"/>
                </a:solidFill>
              </a:rPr>
              <a:t>bacteria and eukaryotes</a:t>
            </a:r>
            <a:endParaRPr lang="zh-CN" altLang="en-US" sz="2800" b="1" dirty="0">
              <a:solidFill>
                <a:srgbClr val="3333FF"/>
              </a:solidFill>
            </a:endParaRPr>
          </a:p>
        </p:txBody>
      </p:sp>
      <p:sp>
        <p:nvSpPr>
          <p:cNvPr id="4" name="Line 5"/>
          <p:cNvSpPr>
            <a:spLocks noChangeShapeType="1"/>
          </p:cNvSpPr>
          <p:nvPr/>
        </p:nvSpPr>
        <p:spPr bwMode="auto">
          <a:xfrm>
            <a:off x="899592" y="3645024"/>
            <a:ext cx="720080" cy="7274"/>
          </a:xfrm>
          <a:prstGeom prst="line">
            <a:avLst/>
          </a:prstGeom>
          <a:noFill/>
          <a:ln w="28575">
            <a:solidFill>
              <a:srgbClr val="FF0000"/>
            </a:solidFill>
            <a:round/>
            <a:headEnd/>
            <a:tailEnd/>
          </a:ln>
        </p:spPr>
        <p:txBody>
          <a:bodyPr wrap="none"/>
          <a:lstStyle/>
          <a:p>
            <a:endParaRPr lang="zh-CN" altLang="en-US"/>
          </a:p>
        </p:txBody>
      </p:sp>
      <p:sp>
        <p:nvSpPr>
          <p:cNvPr id="5" name="Line 5"/>
          <p:cNvSpPr>
            <a:spLocks noChangeShapeType="1"/>
          </p:cNvSpPr>
          <p:nvPr/>
        </p:nvSpPr>
        <p:spPr bwMode="auto">
          <a:xfrm>
            <a:off x="395536" y="5877272"/>
            <a:ext cx="792088" cy="0"/>
          </a:xfrm>
          <a:prstGeom prst="line">
            <a:avLst/>
          </a:prstGeom>
          <a:noFill/>
          <a:ln w="28575">
            <a:solidFill>
              <a:srgbClr val="FF0000"/>
            </a:solidFill>
            <a:round/>
            <a:headEnd/>
            <a:tailEnd/>
          </a:ln>
        </p:spPr>
        <p:txBody>
          <a:bodyPr wrap="none"/>
          <a:lstStyle/>
          <a:p>
            <a:endParaRPr lang="zh-CN" altLang="en-US"/>
          </a:p>
        </p:txBody>
      </p:sp>
      <p:sp>
        <p:nvSpPr>
          <p:cNvPr id="6" name="Line 5"/>
          <p:cNvSpPr>
            <a:spLocks noChangeShapeType="1"/>
          </p:cNvSpPr>
          <p:nvPr/>
        </p:nvSpPr>
        <p:spPr bwMode="auto">
          <a:xfrm>
            <a:off x="899592" y="4005064"/>
            <a:ext cx="792088" cy="0"/>
          </a:xfrm>
          <a:prstGeom prst="line">
            <a:avLst/>
          </a:prstGeom>
          <a:noFill/>
          <a:ln w="28575">
            <a:solidFill>
              <a:srgbClr val="FF0000"/>
            </a:solidFill>
            <a:round/>
            <a:headEnd/>
            <a:tailEnd/>
          </a:ln>
        </p:spPr>
        <p:txBody>
          <a:bodyPr wrap="none"/>
          <a:lstStyle/>
          <a:p>
            <a:endParaRPr lang="zh-CN" altLang="en-US"/>
          </a:p>
        </p:txBody>
      </p:sp>
      <p:sp>
        <p:nvSpPr>
          <p:cNvPr id="7" name="Line 5"/>
          <p:cNvSpPr>
            <a:spLocks noChangeShapeType="1"/>
          </p:cNvSpPr>
          <p:nvPr/>
        </p:nvSpPr>
        <p:spPr bwMode="auto">
          <a:xfrm>
            <a:off x="2553269" y="3652298"/>
            <a:ext cx="801216" cy="2282"/>
          </a:xfrm>
          <a:prstGeom prst="line">
            <a:avLst/>
          </a:prstGeom>
          <a:noFill/>
          <a:ln w="28575">
            <a:solidFill>
              <a:srgbClr val="3333FF"/>
            </a:solidFill>
            <a:round/>
            <a:headEnd/>
            <a:tailEnd/>
          </a:ln>
        </p:spPr>
        <p:txBody>
          <a:bodyPr wrap="none"/>
          <a:lstStyle/>
          <a:p>
            <a:endParaRPr lang="zh-CN" altLang="en-US"/>
          </a:p>
        </p:txBody>
      </p:sp>
      <p:sp>
        <p:nvSpPr>
          <p:cNvPr id="8" name="Line 5"/>
          <p:cNvSpPr>
            <a:spLocks noChangeShapeType="1"/>
          </p:cNvSpPr>
          <p:nvPr/>
        </p:nvSpPr>
        <p:spPr bwMode="auto">
          <a:xfrm>
            <a:off x="2597815" y="4019550"/>
            <a:ext cx="801216" cy="2282"/>
          </a:xfrm>
          <a:prstGeom prst="line">
            <a:avLst/>
          </a:prstGeom>
          <a:noFill/>
          <a:ln w="28575">
            <a:solidFill>
              <a:srgbClr val="3333FF"/>
            </a:solidFill>
            <a:round/>
            <a:headEnd/>
            <a:tailEnd/>
          </a:ln>
        </p:spPr>
        <p:txBody>
          <a:bodyPr wrap="none"/>
          <a:lstStyle/>
          <a:p>
            <a:endParaRPr lang="zh-CN" altLang="en-US"/>
          </a:p>
        </p:txBody>
      </p:sp>
      <p:sp>
        <p:nvSpPr>
          <p:cNvPr id="9" name="Line 5"/>
          <p:cNvSpPr>
            <a:spLocks noChangeShapeType="1"/>
          </p:cNvSpPr>
          <p:nvPr/>
        </p:nvSpPr>
        <p:spPr bwMode="auto">
          <a:xfrm>
            <a:off x="2597815" y="4391305"/>
            <a:ext cx="801216" cy="2282"/>
          </a:xfrm>
          <a:prstGeom prst="line">
            <a:avLst/>
          </a:prstGeom>
          <a:noFill/>
          <a:ln w="28575">
            <a:solidFill>
              <a:srgbClr val="3333FF"/>
            </a:solidFill>
            <a:round/>
            <a:headEnd/>
            <a:tailEnd/>
          </a:ln>
        </p:spPr>
        <p:txBody>
          <a:bodyPr wrap="none"/>
          <a:lstStyle/>
          <a:p>
            <a:endParaRPr lang="zh-CN" altLang="en-US"/>
          </a:p>
        </p:txBody>
      </p:sp>
      <p:sp>
        <p:nvSpPr>
          <p:cNvPr id="10" name="Line 5"/>
          <p:cNvSpPr>
            <a:spLocks noChangeShapeType="1"/>
          </p:cNvSpPr>
          <p:nvPr/>
        </p:nvSpPr>
        <p:spPr bwMode="auto">
          <a:xfrm>
            <a:off x="3203848" y="5865638"/>
            <a:ext cx="801216" cy="2282"/>
          </a:xfrm>
          <a:prstGeom prst="line">
            <a:avLst/>
          </a:prstGeom>
          <a:noFill/>
          <a:ln w="28575">
            <a:solidFill>
              <a:srgbClr val="3333FF"/>
            </a:solidFill>
            <a:round/>
            <a:headEnd/>
            <a:tailEnd/>
          </a:ln>
        </p:spPr>
        <p:txBody>
          <a:bodyPr wrap="none"/>
          <a:lstStyle/>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table 27-06"/>
          <p:cNvPicPr>
            <a:picLocks noChangeAspect="1" noChangeArrowheads="1"/>
          </p:cNvPicPr>
          <p:nvPr/>
        </p:nvPicPr>
        <p:blipFill>
          <a:blip r:embed="rId3"/>
          <a:srcRect/>
          <a:stretch>
            <a:fillRect/>
          </a:stretch>
        </p:blipFill>
        <p:spPr bwMode="auto">
          <a:xfrm>
            <a:off x="304800" y="1993900"/>
            <a:ext cx="8531225" cy="286385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figure 27-13a"/>
          <p:cNvPicPr>
            <a:picLocks noChangeAspect="1" noChangeArrowheads="1"/>
          </p:cNvPicPr>
          <p:nvPr/>
        </p:nvPicPr>
        <p:blipFill>
          <a:blip r:embed="rId3"/>
          <a:srcRect/>
          <a:stretch>
            <a:fillRect/>
          </a:stretch>
        </p:blipFill>
        <p:spPr bwMode="auto">
          <a:xfrm>
            <a:off x="285750" y="428625"/>
            <a:ext cx="7643813" cy="5400675"/>
          </a:xfrm>
          <a:prstGeom prst="rect">
            <a:avLst/>
          </a:prstGeom>
          <a:noFill/>
          <a:ln w="9525">
            <a:noFill/>
            <a:miter lim="800000"/>
            <a:headEnd/>
            <a:tailEnd/>
          </a:ln>
        </p:spPr>
      </p:pic>
      <p:sp>
        <p:nvSpPr>
          <p:cNvPr id="50179" name="TextBox 2"/>
          <p:cNvSpPr txBox="1">
            <a:spLocks noChangeArrowheads="1"/>
          </p:cNvSpPr>
          <p:nvPr/>
        </p:nvSpPr>
        <p:spPr bwMode="auto">
          <a:xfrm>
            <a:off x="1428750" y="5800111"/>
            <a:ext cx="6817315" cy="1046440"/>
          </a:xfrm>
          <a:prstGeom prst="rect">
            <a:avLst/>
          </a:prstGeom>
          <a:noFill/>
          <a:ln w="9525">
            <a:noFill/>
            <a:miter lim="800000"/>
            <a:headEnd/>
            <a:tailEnd/>
          </a:ln>
        </p:spPr>
        <p:txBody>
          <a:bodyPr wrap="none">
            <a:spAutoFit/>
          </a:bodyPr>
          <a:lstStyle/>
          <a:p>
            <a:pPr algn="ctr"/>
            <a:r>
              <a:rPr lang="en-US" altLang="zh-CN" sz="4400" b="1" dirty="0">
                <a:solidFill>
                  <a:srgbClr val="3333FF"/>
                </a:solidFill>
              </a:rPr>
              <a:t>The structure of ribosomes </a:t>
            </a:r>
          </a:p>
          <a:p>
            <a:pPr algn="ctr"/>
            <a:endParaRPr lang="zh-CN" altLang="en-US" dirty="0"/>
          </a:p>
        </p:txBody>
      </p:sp>
      <p:sp>
        <p:nvSpPr>
          <p:cNvPr id="50180" name="Text Box 4"/>
          <p:cNvSpPr txBox="1">
            <a:spLocks noChangeArrowheads="1"/>
          </p:cNvSpPr>
          <p:nvPr/>
        </p:nvSpPr>
        <p:spPr bwMode="auto">
          <a:xfrm>
            <a:off x="714375" y="1143000"/>
            <a:ext cx="947738" cy="457200"/>
          </a:xfrm>
          <a:prstGeom prst="rect">
            <a:avLst/>
          </a:prstGeom>
          <a:noFill/>
          <a:ln w="9525">
            <a:noFill/>
            <a:miter lim="800000"/>
            <a:headEnd/>
            <a:tailEnd/>
          </a:ln>
        </p:spPr>
        <p:txBody>
          <a:bodyPr wrap="none">
            <a:spAutoFit/>
          </a:bodyPr>
          <a:lstStyle/>
          <a:p>
            <a:r>
              <a:rPr lang="en-US" altLang="zh-CN" sz="2400" b="1" dirty="0">
                <a:solidFill>
                  <a:srgbClr val="008000"/>
                </a:solidFill>
              </a:rPr>
              <a:t>tRNA</a:t>
            </a:r>
          </a:p>
        </p:txBody>
      </p:sp>
      <p:cxnSp>
        <p:nvCxnSpPr>
          <p:cNvPr id="50181" name="直接箭头连接符 6"/>
          <p:cNvCxnSpPr>
            <a:cxnSpLocks noChangeShapeType="1"/>
          </p:cNvCxnSpPr>
          <p:nvPr/>
        </p:nvCxnSpPr>
        <p:spPr bwMode="auto">
          <a:xfrm>
            <a:off x="1428750" y="1500188"/>
            <a:ext cx="714375" cy="500062"/>
          </a:xfrm>
          <a:prstGeom prst="straightConnector1">
            <a:avLst/>
          </a:prstGeom>
          <a:noFill/>
          <a:ln w="38100" algn="ctr">
            <a:solidFill>
              <a:srgbClr val="008000"/>
            </a:solidFill>
            <a:round/>
            <a:headEnd/>
            <a:tailEnd type="arrow"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figure 27-13c"/>
          <p:cNvPicPr>
            <a:picLocks noChangeAspect="1" noChangeArrowheads="1"/>
          </p:cNvPicPr>
          <p:nvPr/>
        </p:nvPicPr>
        <p:blipFill>
          <a:blip r:embed="rId3"/>
          <a:srcRect/>
          <a:stretch>
            <a:fillRect/>
          </a:stretch>
        </p:blipFill>
        <p:spPr bwMode="auto">
          <a:xfrm>
            <a:off x="304800" y="1003300"/>
            <a:ext cx="8531225" cy="4868863"/>
          </a:xfrm>
          <a:prstGeom prst="rect">
            <a:avLst/>
          </a:prstGeom>
          <a:noFill/>
          <a:ln w="9525">
            <a:noFill/>
            <a:miter lim="800000"/>
            <a:headEnd/>
            <a:tailEnd/>
          </a:ln>
        </p:spPr>
      </p:pic>
      <p:sp>
        <p:nvSpPr>
          <p:cNvPr id="51203" name="TextBox 2"/>
          <p:cNvSpPr txBox="1">
            <a:spLocks noChangeArrowheads="1"/>
          </p:cNvSpPr>
          <p:nvPr/>
        </p:nvSpPr>
        <p:spPr bwMode="auto">
          <a:xfrm>
            <a:off x="2500313" y="5572125"/>
            <a:ext cx="6470650" cy="1046163"/>
          </a:xfrm>
          <a:prstGeom prst="rect">
            <a:avLst/>
          </a:prstGeom>
          <a:noFill/>
          <a:ln w="9525">
            <a:noFill/>
            <a:miter lim="800000"/>
            <a:headEnd/>
            <a:tailEnd/>
          </a:ln>
        </p:spPr>
        <p:txBody>
          <a:bodyPr wrap="none">
            <a:spAutoFit/>
          </a:bodyPr>
          <a:lstStyle/>
          <a:p>
            <a:pPr algn="ctr"/>
            <a:r>
              <a:rPr lang="en-US" altLang="zh-CN" sz="4400" b="1" dirty="0">
                <a:solidFill>
                  <a:srgbClr val="3333FF"/>
                </a:solidFill>
              </a:rPr>
              <a:t>The assembled ribosome </a:t>
            </a:r>
          </a:p>
          <a:p>
            <a:pPr algn="ct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107504" y="5414651"/>
            <a:ext cx="8892480" cy="1384995"/>
          </a:xfrm>
          <a:prstGeom prst="rect">
            <a:avLst/>
          </a:prstGeom>
          <a:noFill/>
          <a:ln w="9525">
            <a:noFill/>
            <a:miter lim="800000"/>
            <a:headEnd/>
            <a:tailEnd/>
          </a:ln>
        </p:spPr>
        <p:txBody>
          <a:bodyPr wrap="square">
            <a:spAutoFit/>
          </a:bodyPr>
          <a:lstStyle/>
          <a:p>
            <a:pPr algn="ctr"/>
            <a:r>
              <a:rPr kumimoji="1" lang="en-US" altLang="zh-CN" sz="2800" b="1" dirty="0">
                <a:solidFill>
                  <a:srgbClr val="3333FF"/>
                </a:solidFill>
              </a:rPr>
              <a:t>Ribosomes were revealed to be the site of protein synthesis in early 1950s (pulse labeling with radioactive amino acids and subcellular fractionations).</a:t>
            </a:r>
            <a:endParaRPr kumimoji="1" lang="en-US" altLang="zh-CN" sz="2800" dirty="0">
              <a:solidFill>
                <a:srgbClr val="3333FF"/>
              </a:solidFill>
            </a:endParaRPr>
          </a:p>
        </p:txBody>
      </p:sp>
      <p:pic>
        <p:nvPicPr>
          <p:cNvPr id="4" name="Picture 4" descr="A box with long white lines moving diagonally representing a pancreatic cell. These lines have black dots surrounding them. An inset box is made up of purple lines representing ER lumen. Attached are pink and purple images labeled as ribosomes attached to cytosol.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88640"/>
            <a:ext cx="4392488" cy="522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figure_27_14"/>
          <p:cNvPicPr>
            <a:picLocks noChangeAspect="1" noChangeArrowheads="1"/>
          </p:cNvPicPr>
          <p:nvPr/>
        </p:nvPicPr>
        <p:blipFill>
          <a:blip r:embed="rId3"/>
          <a:srcRect/>
          <a:stretch>
            <a:fillRect/>
          </a:stretch>
        </p:blipFill>
        <p:spPr bwMode="auto">
          <a:xfrm>
            <a:off x="304800" y="1422400"/>
            <a:ext cx="8531225" cy="4010025"/>
          </a:xfrm>
          <a:prstGeom prst="rect">
            <a:avLst/>
          </a:prstGeom>
          <a:noFill/>
          <a:ln w="9525">
            <a:noFill/>
            <a:miter lim="800000"/>
            <a:headEnd/>
            <a:tailEnd/>
          </a:ln>
          <a:effectLst/>
        </p:spPr>
      </p:pic>
      <p:sp>
        <p:nvSpPr>
          <p:cNvPr id="3" name="矩形 2"/>
          <p:cNvSpPr/>
          <p:nvPr/>
        </p:nvSpPr>
        <p:spPr>
          <a:xfrm>
            <a:off x="1161889" y="5661248"/>
            <a:ext cx="6817315" cy="769441"/>
          </a:xfrm>
          <a:prstGeom prst="rect">
            <a:avLst/>
          </a:prstGeom>
        </p:spPr>
        <p:txBody>
          <a:bodyPr wrap="none">
            <a:spAutoFit/>
          </a:bodyPr>
          <a:lstStyle/>
          <a:p>
            <a:pPr algn="ctr"/>
            <a:r>
              <a:rPr lang="en-US" altLang="zh-CN" sz="4400" b="1" dirty="0">
                <a:solidFill>
                  <a:srgbClr val="3333FF"/>
                </a:solidFill>
              </a:rPr>
              <a:t>The structure of ribosomes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476672"/>
            <a:ext cx="9144000" cy="1143000"/>
          </a:xfrm>
        </p:spPr>
        <p:txBody>
          <a:bodyPr/>
          <a:lstStyle/>
          <a:p>
            <a:pPr eaLnBrk="1" hangingPunct="1">
              <a:lnSpc>
                <a:spcPts val="5000"/>
              </a:lnSpc>
            </a:pPr>
            <a:r>
              <a:rPr lang="en-US" altLang="zh-CN" b="1" dirty="0">
                <a:solidFill>
                  <a:srgbClr val="3333FF"/>
                </a:solidFill>
                <a:latin typeface="Times New Roman" pitchFamily="18" charset="0"/>
              </a:rPr>
              <a:t>14. Pulse-labeling (isotope tracer) studies revealed that polypeptide synthesis begins at the N-terminal</a:t>
            </a:r>
          </a:p>
        </p:txBody>
      </p:sp>
      <p:sp>
        <p:nvSpPr>
          <p:cNvPr id="47107" name="Rectangle 3"/>
          <p:cNvSpPr>
            <a:spLocks noGrp="1" noChangeArrowheads="1"/>
          </p:cNvSpPr>
          <p:nvPr>
            <p:ph type="body" idx="1"/>
          </p:nvPr>
        </p:nvSpPr>
        <p:spPr>
          <a:xfrm>
            <a:off x="107504" y="2132856"/>
            <a:ext cx="9036496" cy="4114800"/>
          </a:xfrm>
        </p:spPr>
        <p:txBody>
          <a:bodyPr/>
          <a:lstStyle/>
          <a:p>
            <a:pPr eaLnBrk="1" hangingPunct="1">
              <a:defRPr/>
            </a:pPr>
            <a:r>
              <a:rPr lang="en-US" altLang="zh-CN" sz="2800" b="1" baseline="30000" dirty="0">
                <a:latin typeface="Times New Roman" pitchFamily="18" charset="0"/>
              </a:rPr>
              <a:t>3</a:t>
            </a:r>
            <a:r>
              <a:rPr lang="en-US" altLang="zh-CN" sz="2800" b="1" dirty="0">
                <a:latin typeface="Times New Roman" pitchFamily="18" charset="0"/>
              </a:rPr>
              <a:t>H-leucine was added to reticulocyte cells actively synthesizing hemoglobin for a short period of time.  </a:t>
            </a:r>
          </a:p>
          <a:p>
            <a:pPr eaLnBrk="1" hangingPunct="1">
              <a:defRPr/>
            </a:pPr>
            <a:r>
              <a:rPr lang="en-US" altLang="zh-CN" sz="2800" b="1" dirty="0">
                <a:latin typeface="Times New Roman" pitchFamily="18" charset="0"/>
              </a:rPr>
              <a:t> </a:t>
            </a:r>
            <a:r>
              <a:rPr lang="en-US" altLang="zh-CN" sz="2800" b="1" dirty="0">
                <a:latin typeface="Symbol" pitchFamily="18" charset="2"/>
              </a:rPr>
              <a:t>a</a:t>
            </a:r>
            <a:r>
              <a:rPr lang="en-US" altLang="zh-CN" sz="2800" b="1" dirty="0">
                <a:latin typeface="Times New Roman" pitchFamily="18" charset="0"/>
              </a:rPr>
              <a:t> and </a:t>
            </a:r>
            <a:r>
              <a:rPr lang="en-US" altLang="zh-CN" sz="2800" b="1" dirty="0">
                <a:latin typeface="Symbol" pitchFamily="18" charset="2"/>
              </a:rPr>
              <a:t>b</a:t>
            </a:r>
            <a:r>
              <a:rPr lang="en-US" altLang="zh-CN" sz="2800" b="1" dirty="0">
                <a:latin typeface="Times New Roman" pitchFamily="18" charset="0"/>
              </a:rPr>
              <a:t> chains of hemoglobin were isolated, treated with trypsin and analyzed by fingerprinting and autoradiography.</a:t>
            </a:r>
          </a:p>
          <a:p>
            <a:pPr eaLnBrk="1" hangingPunct="1">
              <a:defRPr/>
            </a:pPr>
            <a:r>
              <a:rPr lang="en-US" altLang="zh-CN" sz="2800" b="1" dirty="0">
                <a:latin typeface="Times New Roman" pitchFamily="18" charset="0"/>
              </a:rPr>
              <a:t>A gradient of radioactivity increasing from the amino to carboxyl end of each chain was detected, indicating that the carboxyl end was synthesized last: </a:t>
            </a:r>
            <a:r>
              <a:rPr lang="en-US" altLang="zh-CN" sz="2800" b="1" dirty="0">
                <a:solidFill>
                  <a:srgbClr val="FF0000"/>
                </a:solidFill>
                <a:latin typeface="Times New Roman" pitchFamily="18" charset="0"/>
              </a:rPr>
              <a:t>the polypeptide chain grows by successive addition of amino acids at the C-terminal.</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3"/>
          <p:cNvSpPr txBox="1">
            <a:spLocks noChangeArrowheads="1"/>
          </p:cNvSpPr>
          <p:nvPr/>
        </p:nvSpPr>
        <p:spPr bwMode="auto">
          <a:xfrm>
            <a:off x="467544" y="5877272"/>
            <a:ext cx="8024812" cy="1373188"/>
          </a:xfrm>
          <a:prstGeom prst="rect">
            <a:avLst/>
          </a:prstGeom>
          <a:noFill/>
          <a:ln w="9525">
            <a:noFill/>
            <a:miter lim="800000"/>
            <a:headEnd/>
            <a:tailEnd/>
          </a:ln>
        </p:spPr>
        <p:txBody>
          <a:bodyPr wrap="none">
            <a:spAutoFit/>
          </a:bodyPr>
          <a:lstStyle/>
          <a:p>
            <a:pPr algn="ctr"/>
            <a:r>
              <a:rPr kumimoji="1" lang="en-US" altLang="zh-CN" sz="2800" b="1" dirty="0">
                <a:solidFill>
                  <a:srgbClr val="3333FF"/>
                </a:solidFill>
              </a:rPr>
              <a:t>Pulse-labeling (isotope tracer) studies revealed that </a:t>
            </a:r>
          </a:p>
          <a:p>
            <a:pPr algn="ctr"/>
            <a:r>
              <a:rPr kumimoji="1" lang="en-US" altLang="zh-CN" sz="2800" b="1" dirty="0">
                <a:solidFill>
                  <a:srgbClr val="3333FF"/>
                </a:solidFill>
              </a:rPr>
              <a:t>polypeptide synthesis begins at the N-terminal.</a:t>
            </a:r>
          </a:p>
          <a:p>
            <a:pPr algn="ctr"/>
            <a:endParaRPr lang="en-US" altLang="zh-CN" sz="2800" b="1" dirty="0">
              <a:solidFill>
                <a:srgbClr val="3333FF"/>
              </a:solidFill>
            </a:endParaRPr>
          </a:p>
        </p:txBody>
      </p:sp>
      <p:pic>
        <p:nvPicPr>
          <p:cNvPr id="53251" name="Picture 4"/>
          <p:cNvPicPr>
            <a:picLocks noChangeAspect="1" noChangeArrowheads="1"/>
          </p:cNvPicPr>
          <p:nvPr/>
        </p:nvPicPr>
        <p:blipFill>
          <a:blip r:embed="rId3"/>
          <a:srcRect/>
          <a:stretch>
            <a:fillRect/>
          </a:stretch>
        </p:blipFill>
        <p:spPr bwMode="auto">
          <a:xfrm>
            <a:off x="323850" y="0"/>
            <a:ext cx="8404812" cy="5877272"/>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188640"/>
            <a:ext cx="9144000" cy="1143000"/>
          </a:xfrm>
        </p:spPr>
        <p:txBody>
          <a:bodyPr/>
          <a:lstStyle/>
          <a:p>
            <a:pPr eaLnBrk="1" hangingPunct="1"/>
            <a:r>
              <a:rPr lang="en-US" altLang="zh-CN" sz="4000" b="1" dirty="0">
                <a:solidFill>
                  <a:srgbClr val="3333FF"/>
                </a:solidFill>
                <a:latin typeface="Times New Roman" pitchFamily="18" charset="0"/>
              </a:rPr>
              <a:t>15. mRNA is efficiently translated by polysomes in the 5’     3’ direction</a:t>
            </a:r>
          </a:p>
        </p:txBody>
      </p:sp>
      <p:sp>
        <p:nvSpPr>
          <p:cNvPr id="49155" name="Rectangle 3"/>
          <p:cNvSpPr>
            <a:spLocks noGrp="1" noChangeArrowheads="1"/>
          </p:cNvSpPr>
          <p:nvPr>
            <p:ph type="body" idx="1"/>
          </p:nvPr>
        </p:nvSpPr>
        <p:spPr>
          <a:xfrm>
            <a:off x="0" y="1484313"/>
            <a:ext cx="9144000" cy="4114800"/>
          </a:xfrm>
        </p:spPr>
        <p:txBody>
          <a:bodyPr/>
          <a:lstStyle/>
          <a:p>
            <a:pPr eaLnBrk="1" hangingPunct="1">
              <a:lnSpc>
                <a:spcPct val="90000"/>
              </a:lnSpc>
              <a:defRPr/>
            </a:pPr>
            <a:r>
              <a:rPr lang="en-US" altLang="zh-CN" b="1" dirty="0">
                <a:latin typeface="Times New Roman" pitchFamily="18" charset="0"/>
              </a:rPr>
              <a:t>When the synthetic polynucleotide </a:t>
            </a:r>
            <a:r>
              <a:rPr lang="en-US" altLang="zh-CN" b="1" dirty="0">
                <a:solidFill>
                  <a:srgbClr val="FF0000"/>
                </a:solidFill>
                <a:effectLst>
                  <a:outerShdw blurRad="38100" dist="38100" dir="2700000" algn="tl">
                    <a:srgbClr val="C0C0C0"/>
                  </a:outerShdw>
                </a:effectLst>
                <a:latin typeface="Times New Roman" pitchFamily="18" charset="0"/>
              </a:rPr>
              <a:t>AAA(AAA)</a:t>
            </a:r>
            <a:r>
              <a:rPr lang="en-US" altLang="zh-CN" b="1" baseline="-25000" dirty="0">
                <a:solidFill>
                  <a:srgbClr val="FF0000"/>
                </a:solidFill>
                <a:effectLst>
                  <a:outerShdw blurRad="38100" dist="38100" dir="2700000" algn="tl">
                    <a:srgbClr val="C0C0C0"/>
                  </a:outerShdw>
                </a:effectLst>
                <a:latin typeface="Times New Roman" pitchFamily="18" charset="0"/>
              </a:rPr>
              <a:t>n</a:t>
            </a:r>
            <a:r>
              <a:rPr lang="en-US" altLang="zh-CN" b="1" dirty="0">
                <a:solidFill>
                  <a:srgbClr val="FF0000"/>
                </a:solidFill>
                <a:effectLst>
                  <a:outerShdw blurRad="38100" dist="38100" dir="2700000" algn="tl">
                    <a:srgbClr val="C0C0C0"/>
                  </a:outerShdw>
                </a:effectLst>
                <a:latin typeface="Times New Roman" pitchFamily="18" charset="0"/>
              </a:rPr>
              <a:t>AAC</a:t>
            </a:r>
            <a:r>
              <a:rPr lang="en-US" altLang="zh-CN" b="1" dirty="0">
                <a:solidFill>
                  <a:srgbClr val="FF0000"/>
                </a:solidFill>
                <a:latin typeface="Times New Roman" pitchFamily="18" charset="0"/>
              </a:rPr>
              <a:t> </a:t>
            </a:r>
            <a:r>
              <a:rPr lang="en-US" altLang="zh-CN" b="1" dirty="0">
                <a:latin typeface="Times New Roman" pitchFamily="18" charset="0"/>
              </a:rPr>
              <a:t>was used as templates to guide polypeptide synthesis in a cell-free protein-synthesizing system, the polypeptide </a:t>
            </a:r>
            <a:r>
              <a:rPr lang="en-US" altLang="zh-CN" b="1" dirty="0">
                <a:solidFill>
                  <a:srgbClr val="FF0000"/>
                </a:solidFill>
                <a:effectLst>
                  <a:outerShdw blurRad="38100" dist="38100" dir="2700000" algn="tl">
                    <a:srgbClr val="C0C0C0"/>
                  </a:outerShdw>
                </a:effectLst>
                <a:latin typeface="Times New Roman" pitchFamily="18" charset="0"/>
              </a:rPr>
              <a:t>Lys-(Lys)</a:t>
            </a:r>
            <a:r>
              <a:rPr lang="en-US" altLang="zh-CN" b="1" baseline="-25000" dirty="0">
                <a:solidFill>
                  <a:srgbClr val="FF0000"/>
                </a:solidFill>
                <a:effectLst>
                  <a:outerShdw blurRad="38100" dist="38100" dir="2700000" algn="tl">
                    <a:srgbClr val="C0C0C0"/>
                  </a:outerShdw>
                </a:effectLst>
                <a:latin typeface="Times New Roman" pitchFamily="18" charset="0"/>
              </a:rPr>
              <a:t>n</a:t>
            </a:r>
            <a:r>
              <a:rPr lang="en-US" altLang="zh-CN" b="1" dirty="0">
                <a:solidFill>
                  <a:srgbClr val="FF0000"/>
                </a:solidFill>
                <a:effectLst>
                  <a:outerShdw blurRad="38100" dist="38100" dir="2700000" algn="tl">
                    <a:srgbClr val="C0C0C0"/>
                  </a:outerShdw>
                </a:effectLst>
                <a:latin typeface="Times New Roman" pitchFamily="18" charset="0"/>
              </a:rPr>
              <a:t>-Asn</a:t>
            </a:r>
            <a:r>
              <a:rPr lang="en-US" altLang="zh-CN" b="1" dirty="0">
                <a:latin typeface="Times New Roman" pitchFamily="18" charset="0"/>
              </a:rPr>
              <a:t> was produced.</a:t>
            </a:r>
          </a:p>
          <a:p>
            <a:pPr eaLnBrk="1" hangingPunct="1">
              <a:lnSpc>
                <a:spcPct val="90000"/>
              </a:lnSpc>
              <a:defRPr/>
            </a:pPr>
            <a:r>
              <a:rPr lang="en-US" altLang="zh-CN" b="1" dirty="0">
                <a:latin typeface="Times New Roman" pitchFamily="18" charset="0"/>
              </a:rPr>
              <a:t>Translation undergoes from </a:t>
            </a:r>
            <a:r>
              <a:rPr lang="en-US" altLang="zh-CN" b="1" dirty="0">
                <a:solidFill>
                  <a:srgbClr val="FF0000"/>
                </a:solidFill>
                <a:latin typeface="Times New Roman" pitchFamily="18" charset="0"/>
              </a:rPr>
              <a:t>5’     3’</a:t>
            </a:r>
            <a:r>
              <a:rPr lang="en-US" altLang="zh-CN" b="1" dirty="0">
                <a:latin typeface="Times New Roman" pitchFamily="18" charset="0"/>
              </a:rPr>
              <a:t> along the mRNA.</a:t>
            </a:r>
          </a:p>
          <a:p>
            <a:pPr eaLnBrk="1" hangingPunct="1">
              <a:lnSpc>
                <a:spcPct val="90000"/>
              </a:lnSpc>
              <a:defRPr/>
            </a:pPr>
            <a:r>
              <a:rPr lang="en-US" altLang="zh-CN" b="1" dirty="0">
                <a:latin typeface="Times New Roman" pitchFamily="18" charset="0"/>
              </a:rPr>
              <a:t>EM studies showed that multiple ribosomes (as </a:t>
            </a:r>
            <a:r>
              <a:rPr lang="en-US" altLang="zh-CN" b="1" dirty="0">
                <a:effectLst>
                  <a:outerShdw blurRad="38100" dist="38100" dir="2700000" algn="tl">
                    <a:srgbClr val="C0C0C0"/>
                  </a:outerShdw>
                </a:effectLst>
                <a:latin typeface="Times New Roman" pitchFamily="18" charset="0"/>
              </a:rPr>
              <a:t>polysomes</a:t>
            </a:r>
            <a:r>
              <a:rPr lang="en-US" altLang="zh-CN" b="1" dirty="0">
                <a:latin typeface="Times New Roman" pitchFamily="18" charset="0"/>
              </a:rPr>
              <a:t>) can translate one single mRNA simultaneously in all cells.</a:t>
            </a:r>
          </a:p>
        </p:txBody>
      </p:sp>
      <p:sp>
        <p:nvSpPr>
          <p:cNvPr id="54276" name="Line 4"/>
          <p:cNvSpPr>
            <a:spLocks noChangeShapeType="1"/>
          </p:cNvSpPr>
          <p:nvPr/>
        </p:nvSpPr>
        <p:spPr bwMode="auto">
          <a:xfrm>
            <a:off x="5004048" y="1124744"/>
            <a:ext cx="648469" cy="0"/>
          </a:xfrm>
          <a:prstGeom prst="line">
            <a:avLst/>
          </a:prstGeom>
          <a:noFill/>
          <a:ln w="25400">
            <a:solidFill>
              <a:srgbClr val="3333FF"/>
            </a:solidFill>
            <a:round/>
            <a:headEnd/>
            <a:tailEnd type="triangle" w="med" len="med"/>
          </a:ln>
        </p:spPr>
        <p:txBody>
          <a:bodyPr wrap="none" anchor="ctr"/>
          <a:lstStyle/>
          <a:p>
            <a:endParaRPr lang="zh-CN" altLang="en-US"/>
          </a:p>
        </p:txBody>
      </p:sp>
      <p:sp>
        <p:nvSpPr>
          <p:cNvPr id="54277" name="Line 7"/>
          <p:cNvSpPr>
            <a:spLocks noChangeShapeType="1"/>
          </p:cNvSpPr>
          <p:nvPr/>
        </p:nvSpPr>
        <p:spPr bwMode="auto">
          <a:xfrm>
            <a:off x="5724525" y="4076700"/>
            <a:ext cx="503238" cy="0"/>
          </a:xfrm>
          <a:prstGeom prst="line">
            <a:avLst/>
          </a:prstGeom>
          <a:noFill/>
          <a:ln w="28575">
            <a:solidFill>
              <a:srgbClr val="FF0000"/>
            </a:solidFill>
            <a:round/>
            <a:headEnd/>
            <a:tailEnd type="triangle" w="med" len="med"/>
          </a:ln>
        </p:spPr>
        <p:txBody>
          <a:bodyPr wrap="none"/>
          <a:lstStyle/>
          <a:p>
            <a:endParaRPr lang="zh-CN" altLang="en-US"/>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
          <p:cNvSpPr txBox="1">
            <a:spLocks noChangeArrowheads="1"/>
          </p:cNvSpPr>
          <p:nvPr/>
        </p:nvSpPr>
        <p:spPr bwMode="auto">
          <a:xfrm>
            <a:off x="690391" y="5445224"/>
            <a:ext cx="7970452" cy="978729"/>
          </a:xfrm>
          <a:prstGeom prst="rect">
            <a:avLst/>
          </a:prstGeom>
          <a:noFill/>
          <a:ln w="9525">
            <a:noFill/>
            <a:miter lim="800000"/>
            <a:headEnd/>
            <a:tailEnd/>
          </a:ln>
        </p:spPr>
        <p:txBody>
          <a:bodyPr wrap="none">
            <a:spAutoFit/>
          </a:bodyPr>
          <a:lstStyle/>
          <a:p>
            <a:pPr algn="ctr" eaLnBrk="1" hangingPunct="1">
              <a:lnSpc>
                <a:spcPct val="90000"/>
              </a:lnSpc>
              <a:defRPr/>
            </a:pPr>
            <a:r>
              <a:rPr lang="en-US" altLang="zh-CN" sz="3200" b="1" dirty="0">
                <a:solidFill>
                  <a:srgbClr val="3333FF"/>
                </a:solidFill>
              </a:rPr>
              <a:t>Multiple ribosomes (as polysomes) translate </a:t>
            </a:r>
          </a:p>
          <a:p>
            <a:pPr algn="ctr" eaLnBrk="1" hangingPunct="1">
              <a:lnSpc>
                <a:spcPct val="90000"/>
              </a:lnSpc>
              <a:defRPr/>
            </a:pPr>
            <a:r>
              <a:rPr lang="en-US" altLang="zh-CN" sz="3200" b="1" dirty="0">
                <a:solidFill>
                  <a:srgbClr val="3333FF"/>
                </a:solidFill>
              </a:rPr>
              <a:t>one single mRNA simultaneously in all cells.</a:t>
            </a:r>
          </a:p>
        </p:txBody>
      </p:sp>
      <p:pic>
        <p:nvPicPr>
          <p:cNvPr id="55299" name="Picture 2" descr="figure 27-32a"/>
          <p:cNvPicPr>
            <a:picLocks noChangeAspect="1" noChangeArrowheads="1"/>
          </p:cNvPicPr>
          <p:nvPr/>
        </p:nvPicPr>
        <p:blipFill>
          <a:blip r:embed="rId3"/>
          <a:srcRect/>
          <a:stretch>
            <a:fillRect/>
          </a:stretch>
        </p:blipFill>
        <p:spPr bwMode="auto">
          <a:xfrm>
            <a:off x="304800" y="2044700"/>
            <a:ext cx="8531225" cy="277812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228600"/>
            <a:ext cx="9144000" cy="1143000"/>
          </a:xfrm>
        </p:spPr>
        <p:txBody>
          <a:bodyPr/>
          <a:lstStyle/>
          <a:p>
            <a:pPr eaLnBrk="1" hangingPunct="1"/>
            <a:r>
              <a:rPr lang="en-US" altLang="zh-CN" sz="4800" b="1" dirty="0">
                <a:solidFill>
                  <a:srgbClr val="3333FF"/>
                </a:solidFill>
                <a:latin typeface="Times New Roman" pitchFamily="18" charset="0"/>
              </a:rPr>
              <a:t>16. The synthesis of a protein can be divided into five stages</a:t>
            </a:r>
          </a:p>
        </p:txBody>
      </p:sp>
      <p:sp>
        <p:nvSpPr>
          <p:cNvPr id="56323" name="Rectangle 3"/>
          <p:cNvSpPr>
            <a:spLocks noGrp="1" noChangeArrowheads="1"/>
          </p:cNvSpPr>
          <p:nvPr>
            <p:ph type="body" idx="1"/>
          </p:nvPr>
        </p:nvSpPr>
        <p:spPr>
          <a:xfrm>
            <a:off x="204056" y="1772816"/>
            <a:ext cx="8735888" cy="4705350"/>
          </a:xfrm>
        </p:spPr>
        <p:txBody>
          <a:bodyPr/>
          <a:lstStyle/>
          <a:p>
            <a:pPr eaLnBrk="1" hangingPunct="1">
              <a:lnSpc>
                <a:spcPct val="90000"/>
              </a:lnSpc>
            </a:pPr>
            <a:r>
              <a:rPr lang="en-US" altLang="zh-CN" b="1" dirty="0">
                <a:latin typeface="Times New Roman" pitchFamily="18" charset="0"/>
              </a:rPr>
              <a:t>Each amino acid is first covalently attached to a specific tRNA molecule in a reaction catalyzed by a </a:t>
            </a:r>
            <a:r>
              <a:rPr lang="en-US" altLang="zh-CN" b="1" dirty="0">
                <a:solidFill>
                  <a:srgbClr val="FF0000"/>
                </a:solidFill>
                <a:latin typeface="Times New Roman" pitchFamily="18" charset="0"/>
              </a:rPr>
              <a:t>specific</a:t>
            </a:r>
            <a:r>
              <a:rPr lang="en-US" altLang="zh-CN" b="1" dirty="0">
                <a:latin typeface="Times New Roman" pitchFamily="18" charset="0"/>
              </a:rPr>
              <a:t> aminoacyl-tRNA synthetase (</a:t>
            </a:r>
            <a:r>
              <a:rPr lang="en-US" altLang="zh-CN" b="1" dirty="0">
                <a:solidFill>
                  <a:srgbClr val="FF0000"/>
                </a:solidFill>
                <a:latin typeface="Times New Roman" pitchFamily="18" charset="0"/>
              </a:rPr>
              <a:t>Stage 1</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The mRNA then binds to the smaller subunit of the ribosome, after which the initiating aminoacyl-tRNA and the large subunits of the ribosome will bind in turn to form the initiating complex (</a:t>
            </a:r>
            <a:r>
              <a:rPr lang="en-US" altLang="zh-CN" b="1" dirty="0">
                <a:solidFill>
                  <a:srgbClr val="FF0000"/>
                </a:solidFill>
                <a:latin typeface="Times New Roman" pitchFamily="18" charset="0"/>
              </a:rPr>
              <a:t>Stage 2</a:t>
            </a:r>
            <a:r>
              <a:rPr lang="en-US" altLang="zh-CN" b="1" dirty="0">
                <a:latin typeface="Times New Roman" pitchFamily="18" charset="0"/>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xfrm>
            <a:off x="0" y="260350"/>
            <a:ext cx="9144000" cy="6453188"/>
          </a:xfrm>
        </p:spPr>
        <p:txBody>
          <a:bodyPr/>
          <a:lstStyle/>
          <a:p>
            <a:pPr eaLnBrk="1" hangingPunct="1"/>
            <a:r>
              <a:rPr lang="en-US" altLang="zh-CN" b="1" dirty="0">
                <a:latin typeface="Times New Roman" pitchFamily="18" charset="0"/>
              </a:rPr>
              <a:t>The first peptide bond is then formed after the second aminoacyl-tRNA is recruited with help of the </a:t>
            </a:r>
            <a:r>
              <a:rPr lang="en-US" altLang="zh-CN" b="1" dirty="0">
                <a:solidFill>
                  <a:srgbClr val="3333FF"/>
                </a:solidFill>
                <a:latin typeface="Times New Roman" pitchFamily="18" charset="0"/>
              </a:rPr>
              <a:t>elongation factors</a:t>
            </a:r>
            <a:r>
              <a:rPr lang="en-US" altLang="zh-CN" b="1" dirty="0">
                <a:latin typeface="Times New Roman" pitchFamily="18" charset="0"/>
              </a:rPr>
              <a:t>, and the chain is then further elongated (</a:t>
            </a:r>
            <a:r>
              <a:rPr lang="en-US" altLang="zh-CN" b="1" dirty="0">
                <a:solidFill>
                  <a:srgbClr val="FF0000"/>
                </a:solidFill>
                <a:latin typeface="Times New Roman" pitchFamily="18" charset="0"/>
              </a:rPr>
              <a:t>Stage 3</a:t>
            </a:r>
            <a:r>
              <a:rPr lang="en-US" altLang="zh-CN" b="1" dirty="0">
                <a:latin typeface="Times New Roman" pitchFamily="18" charset="0"/>
              </a:rPr>
              <a:t>).</a:t>
            </a:r>
          </a:p>
          <a:p>
            <a:pPr eaLnBrk="1" hangingPunct="1"/>
            <a:r>
              <a:rPr lang="en-US" altLang="zh-CN" b="1" dirty="0">
                <a:latin typeface="Times New Roman" pitchFamily="18" charset="0"/>
              </a:rPr>
              <a:t>When a stop codon (UAA, UAG, and UGA) is met, the extension of the polypeptide chain will come to a stop and is released from the ribosome with the help from </a:t>
            </a:r>
            <a:r>
              <a:rPr lang="en-US" altLang="zh-CN" b="1" dirty="0">
                <a:solidFill>
                  <a:srgbClr val="3333FF"/>
                </a:solidFill>
                <a:latin typeface="Times New Roman" pitchFamily="18" charset="0"/>
              </a:rPr>
              <a:t>release factors</a:t>
            </a:r>
            <a:r>
              <a:rPr lang="en-US" altLang="zh-CN" b="1" dirty="0">
                <a:latin typeface="Times New Roman" pitchFamily="18" charset="0"/>
              </a:rPr>
              <a:t> (</a:t>
            </a:r>
            <a:r>
              <a:rPr lang="en-US" altLang="zh-CN" b="1" dirty="0">
                <a:solidFill>
                  <a:srgbClr val="FF0000"/>
                </a:solidFill>
                <a:latin typeface="Times New Roman" pitchFamily="18" charset="0"/>
              </a:rPr>
              <a:t>Stage 4</a:t>
            </a:r>
            <a:r>
              <a:rPr lang="en-US" altLang="zh-CN" b="1" dirty="0">
                <a:latin typeface="Times New Roman" pitchFamily="18" charset="0"/>
              </a:rPr>
              <a:t>).</a:t>
            </a:r>
          </a:p>
          <a:p>
            <a:pPr eaLnBrk="1" hangingPunct="1"/>
            <a:r>
              <a:rPr lang="en-US" altLang="zh-CN" b="1" dirty="0">
                <a:latin typeface="Times New Roman" pitchFamily="18" charset="0"/>
              </a:rPr>
              <a:t>The newly synthesized polypeptide chain has to be folded and modified (in many cases) before becoming a functional protein (</a:t>
            </a:r>
            <a:r>
              <a:rPr lang="en-US" altLang="zh-CN" b="1" dirty="0">
                <a:solidFill>
                  <a:srgbClr val="FF0000"/>
                </a:solidFill>
                <a:latin typeface="Times New Roman" pitchFamily="18" charset="0"/>
              </a:rPr>
              <a:t>Stage 5</a:t>
            </a:r>
            <a:r>
              <a:rPr lang="en-US" altLang="zh-CN" b="1" dirty="0">
                <a:latin typeface="Times New Roman" pitchFamily="18" charset="0"/>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0" y="404664"/>
            <a:ext cx="9144000" cy="1143000"/>
          </a:xfrm>
        </p:spPr>
        <p:txBody>
          <a:bodyPr/>
          <a:lstStyle/>
          <a:p>
            <a:pPr eaLnBrk="1" hangingPunct="1">
              <a:lnSpc>
                <a:spcPts val="4400"/>
              </a:lnSpc>
              <a:defRPr/>
            </a:pPr>
            <a:r>
              <a:rPr lang="en-US" altLang="zh-CN" sz="4000" b="1" dirty="0">
                <a:solidFill>
                  <a:srgbClr val="3333FF"/>
                </a:solidFill>
                <a:latin typeface="Times New Roman" pitchFamily="18" charset="0"/>
              </a:rPr>
              <a:t>17. The 20 aminoacyl-tRNA synthetases attach the 20 amino acids to one or more specific tRNAs</a:t>
            </a:r>
          </a:p>
        </p:txBody>
      </p:sp>
      <p:sp>
        <p:nvSpPr>
          <p:cNvPr id="60419" name="Rectangle 3"/>
          <p:cNvSpPr>
            <a:spLocks noGrp="1" noChangeArrowheads="1"/>
          </p:cNvSpPr>
          <p:nvPr>
            <p:ph type="body" idx="1"/>
          </p:nvPr>
        </p:nvSpPr>
        <p:spPr>
          <a:xfrm>
            <a:off x="0" y="1916832"/>
            <a:ext cx="9036496" cy="4114800"/>
          </a:xfrm>
        </p:spPr>
        <p:txBody>
          <a:bodyPr/>
          <a:lstStyle/>
          <a:p>
            <a:pPr eaLnBrk="1" hangingPunct="1">
              <a:defRPr/>
            </a:pPr>
            <a:r>
              <a:rPr lang="en-US" altLang="zh-CN" sz="2800" b="1" dirty="0">
                <a:latin typeface="Times New Roman" pitchFamily="18" charset="0"/>
              </a:rPr>
              <a:t>An amino acid is first activated to form an </a:t>
            </a:r>
            <a:r>
              <a:rPr lang="en-US" altLang="zh-CN" sz="2800" b="1" dirty="0">
                <a:effectLst>
                  <a:outerShdw blurRad="38100" dist="38100" dir="2700000" algn="tl">
                    <a:srgbClr val="C0C0C0"/>
                  </a:outerShdw>
                </a:effectLst>
                <a:latin typeface="Times New Roman" pitchFamily="18" charset="0"/>
              </a:rPr>
              <a:t>aminoacyl-AMP</a:t>
            </a:r>
            <a:r>
              <a:rPr lang="en-US" altLang="zh-CN" sz="2800" b="1" dirty="0">
                <a:latin typeface="Times New Roman" pitchFamily="18" charset="0"/>
              </a:rPr>
              <a:t> intermediate (can be isolated when tRNA is absent), and is then charged to one or more specific tRNAs, all catalyzed by one such specific </a:t>
            </a:r>
            <a:r>
              <a:rPr lang="en-US" altLang="zh-CN" sz="2800" b="1" dirty="0">
                <a:solidFill>
                  <a:srgbClr val="FF0000"/>
                </a:solidFill>
                <a:latin typeface="Times New Roman" pitchFamily="18" charset="0"/>
              </a:rPr>
              <a:t>aminoacyl-tRNA synthetase</a:t>
            </a:r>
            <a:r>
              <a:rPr lang="en-US" altLang="zh-CN" sz="2800" b="1" dirty="0">
                <a:latin typeface="Times New Roman" pitchFamily="18" charset="0"/>
              </a:rPr>
              <a:t>.</a:t>
            </a:r>
          </a:p>
          <a:p>
            <a:pPr eaLnBrk="1" hangingPunct="1">
              <a:defRPr/>
            </a:pPr>
            <a:r>
              <a:rPr lang="en-US" altLang="zh-CN" sz="2800" b="1" dirty="0">
                <a:latin typeface="Times New Roman" pitchFamily="18" charset="0"/>
              </a:rPr>
              <a:t>The 20 synthetases have </a:t>
            </a:r>
            <a:r>
              <a:rPr lang="en-US" altLang="zh-CN" sz="2800" b="1" dirty="0">
                <a:effectLst>
                  <a:outerShdw blurRad="38100" dist="38100" dir="2700000" algn="tl">
                    <a:srgbClr val="C0C0C0"/>
                  </a:outerShdw>
                </a:effectLst>
                <a:latin typeface="Times New Roman" pitchFamily="18" charset="0"/>
              </a:rPr>
              <a:t>diverse</a:t>
            </a:r>
            <a:r>
              <a:rPr lang="en-US" altLang="zh-CN" sz="2800" b="1" dirty="0">
                <a:latin typeface="Times New Roman" pitchFamily="18" charset="0"/>
              </a:rPr>
              <a:t> sizes, subunit composition, and amino acid sequences and are categorized into two classes: class I and II, which bind to opposite faces of the incoming tRNAs, link the amino acids to the 2’-OH or the 3’-OH groups of the terminal adenosine respectively.</a:t>
            </a:r>
          </a:p>
          <a:p>
            <a:pPr eaLnBrk="1" hangingPunct="1">
              <a:defRPr/>
            </a:pPr>
            <a:endParaRPr lang="en-US" altLang="zh-CN" sz="2800" b="1" dirty="0">
              <a:latin typeface="Times New Roman" pitchFamily="18"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3"/>
          <a:srcRect/>
          <a:stretch>
            <a:fillRect/>
          </a:stretch>
        </p:blipFill>
        <p:spPr bwMode="auto">
          <a:xfrm>
            <a:off x="3851275" y="333375"/>
            <a:ext cx="4700588" cy="6097588"/>
          </a:xfrm>
          <a:prstGeom prst="rect">
            <a:avLst/>
          </a:prstGeom>
          <a:noFill/>
          <a:ln w="9525">
            <a:noFill/>
            <a:miter lim="800000"/>
            <a:headEnd/>
            <a:tailEnd/>
          </a:ln>
        </p:spPr>
      </p:pic>
      <p:sp>
        <p:nvSpPr>
          <p:cNvPr id="59395" name="Text Box 3"/>
          <p:cNvSpPr txBox="1">
            <a:spLocks noChangeArrowheads="1"/>
          </p:cNvSpPr>
          <p:nvPr/>
        </p:nvSpPr>
        <p:spPr bwMode="auto">
          <a:xfrm>
            <a:off x="107504" y="1636713"/>
            <a:ext cx="3482975" cy="3081338"/>
          </a:xfrm>
          <a:prstGeom prst="rect">
            <a:avLst/>
          </a:prstGeom>
          <a:noFill/>
          <a:ln w="9525">
            <a:noFill/>
            <a:miter lim="800000"/>
            <a:headEnd/>
            <a:tailEnd/>
          </a:ln>
        </p:spPr>
        <p:txBody>
          <a:bodyPr wrap="none">
            <a:spAutoFit/>
          </a:bodyPr>
          <a:lstStyle/>
          <a:p>
            <a:r>
              <a:rPr kumimoji="1" lang="en-US" altLang="zh-CN" sz="2800" b="1" dirty="0">
                <a:solidFill>
                  <a:srgbClr val="3333FF"/>
                </a:solidFill>
              </a:rPr>
              <a:t>Each amino acid is </a:t>
            </a:r>
          </a:p>
          <a:p>
            <a:r>
              <a:rPr kumimoji="1" lang="en-US" altLang="zh-CN" sz="2800" b="1" dirty="0">
                <a:solidFill>
                  <a:srgbClr val="3333FF"/>
                </a:solidFill>
              </a:rPr>
              <a:t>specifically attached</a:t>
            </a:r>
          </a:p>
          <a:p>
            <a:r>
              <a:rPr kumimoji="1" lang="en-US" altLang="zh-CN" sz="2800" b="1" dirty="0">
                <a:solidFill>
                  <a:srgbClr val="3333FF"/>
                </a:solidFill>
              </a:rPr>
              <a:t>to a specific tRNA</a:t>
            </a:r>
          </a:p>
          <a:p>
            <a:r>
              <a:rPr kumimoji="1" lang="en-US" altLang="zh-CN" sz="2800" b="1" dirty="0">
                <a:solidFill>
                  <a:srgbClr val="3333FF"/>
                </a:solidFill>
              </a:rPr>
              <a:t>before being used for </a:t>
            </a:r>
          </a:p>
          <a:p>
            <a:r>
              <a:rPr kumimoji="1" lang="en-US" altLang="zh-CN" sz="2800" b="1" dirty="0">
                <a:solidFill>
                  <a:srgbClr val="3333FF"/>
                </a:solidFill>
              </a:rPr>
              <a:t>protein synthesis.</a:t>
            </a:r>
          </a:p>
          <a:p>
            <a:endParaRPr kumimoji="1" lang="en-US" altLang="zh-CN" sz="2800" b="1" dirty="0"/>
          </a:p>
          <a:p>
            <a:endParaRPr lang="en-US" altLang="zh-CN" sz="2800" b="1" dirty="0"/>
          </a:p>
        </p:txBody>
      </p:sp>
      <p:sp>
        <p:nvSpPr>
          <p:cNvPr id="59396" name="Text Box 4"/>
          <p:cNvSpPr txBox="1">
            <a:spLocks noChangeArrowheads="1"/>
          </p:cNvSpPr>
          <p:nvPr/>
        </p:nvSpPr>
        <p:spPr bwMode="auto">
          <a:xfrm>
            <a:off x="592138" y="995363"/>
            <a:ext cx="1593850" cy="641350"/>
          </a:xfrm>
          <a:prstGeom prst="rect">
            <a:avLst/>
          </a:prstGeom>
          <a:noFill/>
          <a:ln w="9525">
            <a:noFill/>
            <a:miter lim="800000"/>
            <a:headEnd/>
            <a:tailEnd/>
          </a:ln>
        </p:spPr>
        <p:txBody>
          <a:bodyPr wrap="none">
            <a:spAutoFit/>
          </a:bodyPr>
          <a:lstStyle/>
          <a:p>
            <a:r>
              <a:rPr lang="en-US" altLang="zh-CN" sz="3600" b="1" dirty="0">
                <a:solidFill>
                  <a:srgbClr val="FF0000"/>
                </a:solidFill>
              </a:rPr>
              <a:t>Stage 1</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Text Box 3"/>
          <p:cNvSpPr txBox="1">
            <a:spLocks noChangeArrowheads="1"/>
          </p:cNvSpPr>
          <p:nvPr/>
        </p:nvSpPr>
        <p:spPr bwMode="auto">
          <a:xfrm>
            <a:off x="4710113" y="4560888"/>
            <a:ext cx="184150" cy="822325"/>
          </a:xfrm>
          <a:prstGeom prst="rect">
            <a:avLst/>
          </a:prstGeom>
          <a:noFill/>
          <a:ln w="9525">
            <a:noFill/>
            <a:miter lim="800000"/>
            <a:headEnd/>
            <a:tailEnd/>
          </a:ln>
          <a:effectLst/>
        </p:spPr>
        <p:txBody>
          <a:bodyPr wrap="none">
            <a:spAutoFit/>
          </a:bodyPr>
          <a:lstStyle/>
          <a:p>
            <a:pPr>
              <a:defRPr/>
            </a:pPr>
            <a:endParaRPr kumimoji="1" lang="en-US" altLang="zh-CN" sz="2400" b="1" dirty="0">
              <a:effectLst>
                <a:outerShdw blurRad="38100" dist="38100" dir="2700000" algn="tl">
                  <a:srgbClr val="C0C0C0"/>
                </a:outerShdw>
              </a:effectLst>
            </a:endParaRPr>
          </a:p>
          <a:p>
            <a:pPr>
              <a:defRPr/>
            </a:pPr>
            <a:endParaRPr lang="en-US" altLang="zh-CN" sz="2400" b="1" dirty="0"/>
          </a:p>
        </p:txBody>
      </p:sp>
      <p:pic>
        <p:nvPicPr>
          <p:cNvPr id="60419" name="Picture 4"/>
          <p:cNvPicPr>
            <a:picLocks noChangeAspect="1" noChangeArrowheads="1"/>
          </p:cNvPicPr>
          <p:nvPr/>
        </p:nvPicPr>
        <p:blipFill>
          <a:blip r:embed="rId2"/>
          <a:srcRect/>
          <a:stretch>
            <a:fillRect/>
          </a:stretch>
        </p:blipFill>
        <p:spPr bwMode="auto">
          <a:xfrm>
            <a:off x="468313" y="333375"/>
            <a:ext cx="4962525" cy="6097588"/>
          </a:xfrm>
          <a:prstGeom prst="rect">
            <a:avLst/>
          </a:prstGeom>
          <a:noFill/>
          <a:ln w="9525">
            <a:noFill/>
            <a:miter lim="800000"/>
            <a:headEnd/>
            <a:tailEnd/>
          </a:ln>
        </p:spPr>
      </p:pic>
      <p:sp>
        <p:nvSpPr>
          <p:cNvPr id="188421" name="Text Box 5"/>
          <p:cNvSpPr txBox="1">
            <a:spLocks noChangeArrowheads="1"/>
          </p:cNvSpPr>
          <p:nvPr/>
        </p:nvSpPr>
        <p:spPr bwMode="auto">
          <a:xfrm>
            <a:off x="4170980" y="404664"/>
            <a:ext cx="4962400" cy="2246769"/>
          </a:xfrm>
          <a:prstGeom prst="rect">
            <a:avLst/>
          </a:prstGeom>
          <a:noFill/>
          <a:ln w="9525">
            <a:noFill/>
            <a:miter lim="800000"/>
            <a:headEnd/>
            <a:tailEnd/>
          </a:ln>
          <a:effectLst/>
        </p:spPr>
        <p:txBody>
          <a:bodyPr wrap="square">
            <a:spAutoFit/>
          </a:bodyPr>
          <a:lstStyle/>
          <a:p>
            <a:pPr>
              <a:defRPr/>
            </a:pPr>
            <a:r>
              <a:rPr kumimoji="1" lang="en-US" altLang="zh-CN" sz="2800" b="1" dirty="0">
                <a:solidFill>
                  <a:srgbClr val="3333FF"/>
                </a:solidFill>
              </a:rPr>
              <a:t>Aminoacyl-tRNA synthetases</a:t>
            </a:r>
          </a:p>
          <a:p>
            <a:pPr>
              <a:defRPr/>
            </a:pPr>
            <a:r>
              <a:rPr kumimoji="1" lang="en-US" altLang="zh-CN" sz="2800" b="1" dirty="0">
                <a:solidFill>
                  <a:srgbClr val="3333FF"/>
                </a:solidFill>
              </a:rPr>
              <a:t>can be divided into two classes</a:t>
            </a:r>
          </a:p>
          <a:p>
            <a:pPr>
              <a:defRPr/>
            </a:pPr>
            <a:r>
              <a:rPr kumimoji="1" lang="en-US" altLang="zh-CN" sz="2800" b="1" dirty="0">
                <a:solidFill>
                  <a:srgbClr val="3333FF"/>
                </a:solidFill>
              </a:rPr>
              <a:t>based on differences in structure and reaction mechanisms.</a:t>
            </a:r>
          </a:p>
        </p:txBody>
      </p:sp>
      <p:sp>
        <p:nvSpPr>
          <p:cNvPr id="60421" name="Line 6"/>
          <p:cNvSpPr>
            <a:spLocks noChangeShapeType="1"/>
          </p:cNvSpPr>
          <p:nvPr/>
        </p:nvSpPr>
        <p:spPr bwMode="auto">
          <a:xfrm flipH="1">
            <a:off x="4500563" y="5229225"/>
            <a:ext cx="1008062" cy="0"/>
          </a:xfrm>
          <a:prstGeom prst="line">
            <a:avLst/>
          </a:prstGeom>
          <a:noFill/>
          <a:ln w="38100">
            <a:solidFill>
              <a:srgbClr val="FF0000"/>
            </a:solidFill>
            <a:round/>
            <a:headEnd/>
            <a:tailEnd type="triangle" w="med" len="med"/>
          </a:ln>
        </p:spPr>
        <p:txBody>
          <a:bodyPr/>
          <a:lstStyle/>
          <a:p>
            <a:endParaRPr lang="zh-CN" altLang="en-US"/>
          </a:p>
        </p:txBody>
      </p:sp>
      <p:sp>
        <p:nvSpPr>
          <p:cNvPr id="60422" name="Rectangle 7"/>
          <p:cNvSpPr>
            <a:spLocks noChangeArrowheads="1"/>
          </p:cNvSpPr>
          <p:nvPr/>
        </p:nvSpPr>
        <p:spPr bwMode="auto">
          <a:xfrm>
            <a:off x="2339975" y="836613"/>
            <a:ext cx="360363" cy="215900"/>
          </a:xfrm>
          <a:prstGeom prst="rect">
            <a:avLst/>
          </a:prstGeom>
          <a:noFill/>
          <a:ln w="38100">
            <a:solidFill>
              <a:srgbClr val="FF0000"/>
            </a:solidFill>
            <a:miter lim="800000"/>
            <a:headEnd/>
            <a:tailEnd/>
          </a:ln>
        </p:spPr>
        <p:txBody>
          <a:bodyPr wrap="none" anchor="ct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flipV="1">
            <a:off x="685800" y="0"/>
            <a:ext cx="7772400" cy="76200"/>
          </a:xfrm>
        </p:spPr>
        <p:txBody>
          <a:bodyPr/>
          <a:lstStyle/>
          <a:p>
            <a:pPr eaLnBrk="1" hangingPunct="1"/>
            <a:r>
              <a:rPr lang="en-US" altLang="zh-CN" dirty="0"/>
              <a:t> </a:t>
            </a:r>
          </a:p>
        </p:txBody>
      </p:sp>
      <p:sp>
        <p:nvSpPr>
          <p:cNvPr id="7171" name="Rectangle 3"/>
          <p:cNvSpPr>
            <a:spLocks noGrp="1" noChangeArrowheads="1"/>
          </p:cNvSpPr>
          <p:nvPr>
            <p:ph type="body" idx="1"/>
          </p:nvPr>
        </p:nvSpPr>
        <p:spPr>
          <a:xfrm>
            <a:off x="179389" y="228600"/>
            <a:ext cx="8641084" cy="6296025"/>
          </a:xfrm>
        </p:spPr>
        <p:txBody>
          <a:bodyPr/>
          <a:lstStyle/>
          <a:p>
            <a:pPr eaLnBrk="1" hangingPunct="1">
              <a:lnSpc>
                <a:spcPct val="90000"/>
              </a:lnSpc>
            </a:pPr>
            <a:r>
              <a:rPr lang="en-US" altLang="zh-CN" sz="2800" b="1" dirty="0">
                <a:latin typeface="Times New Roman" pitchFamily="18" charset="0"/>
              </a:rPr>
              <a:t>Each tRNA molecule was found to function as an </a:t>
            </a:r>
            <a:r>
              <a:rPr lang="en-US" altLang="zh-CN" sz="2800" b="1" dirty="0">
                <a:solidFill>
                  <a:srgbClr val="FF0000"/>
                </a:solidFill>
                <a:latin typeface="Times New Roman" pitchFamily="18" charset="0"/>
              </a:rPr>
              <a:t>adaptor</a:t>
            </a:r>
            <a:r>
              <a:rPr lang="en-US" altLang="zh-CN" sz="2800" b="1" dirty="0">
                <a:latin typeface="Times New Roman" pitchFamily="18" charset="0"/>
              </a:rPr>
              <a:t> (originally hypothesized by Francis Crick), carrying a specific amino acid with one site and recognizing a specific site on a template with another site. </a:t>
            </a:r>
          </a:p>
          <a:p>
            <a:pPr eaLnBrk="1" hangingPunct="1">
              <a:lnSpc>
                <a:spcPct val="90000"/>
              </a:lnSpc>
            </a:pPr>
            <a:endParaRPr lang="en-US" altLang="zh-CN" sz="2800" b="1" dirty="0">
              <a:latin typeface="Times New Roman" pitchFamily="18" charset="0"/>
            </a:endParaRPr>
          </a:p>
          <a:p>
            <a:pPr eaLnBrk="1" hangingPunct="1">
              <a:lnSpc>
                <a:spcPct val="90000"/>
              </a:lnSpc>
            </a:pPr>
            <a:r>
              <a:rPr lang="en-US" altLang="zh-CN" sz="2800" b="1" dirty="0">
                <a:latin typeface="Times New Roman" pitchFamily="18" charset="0"/>
              </a:rPr>
              <a:t>The concept of messenger RNA (mRNA) was boldly formulated by Jacob and Monod in 1961: a short-lived RNA should serve as the information carrier between gene and protein (to explain the quick induction of proteins in </a:t>
            </a:r>
            <a:r>
              <a:rPr lang="en-US" altLang="zh-CN" sz="2800" b="1" i="1" dirty="0">
                <a:latin typeface="Times New Roman" pitchFamily="18" charset="0"/>
              </a:rPr>
              <a:t>E.coli</a:t>
            </a:r>
            <a:r>
              <a:rPr lang="en-US" altLang="zh-CN" sz="2800" b="1" dirty="0">
                <a:latin typeface="Times New Roman" pitchFamily="18" charset="0"/>
              </a:rPr>
              <a:t>).</a:t>
            </a:r>
          </a:p>
          <a:p>
            <a:pPr eaLnBrk="1" hangingPunct="1">
              <a:lnSpc>
                <a:spcPct val="90000"/>
              </a:lnSpc>
            </a:pPr>
            <a:r>
              <a:rPr lang="en-US" altLang="zh-CN" sz="2800" b="1" dirty="0">
                <a:latin typeface="Times New Roman" pitchFamily="18" charset="0"/>
              </a:rPr>
              <a:t>This bold hypothesis was quickly confirmed by studies of </a:t>
            </a:r>
            <a:r>
              <a:rPr lang="en-US" altLang="zh-CN" sz="2800" b="1" i="1" dirty="0">
                <a:latin typeface="Times New Roman" pitchFamily="18" charset="0"/>
              </a:rPr>
              <a:t>E.coli</a:t>
            </a:r>
            <a:r>
              <a:rPr lang="en-US" altLang="zh-CN" sz="2800" b="1" dirty="0">
                <a:latin typeface="Times New Roman" pitchFamily="18" charset="0"/>
              </a:rPr>
              <a:t> cells infected by T</a:t>
            </a:r>
            <a:r>
              <a:rPr lang="en-US" altLang="zh-CN" sz="2800" b="1" baseline="-25000" dirty="0">
                <a:latin typeface="Times New Roman" pitchFamily="18" charset="0"/>
              </a:rPr>
              <a:t>2 </a:t>
            </a:r>
            <a:r>
              <a:rPr lang="en-US" altLang="zh-CN" sz="2800" b="1" dirty="0">
                <a:latin typeface="Times New Roman" pitchFamily="18" charset="0"/>
              </a:rPr>
              <a:t>phages .</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table 27-07"/>
          <p:cNvPicPr>
            <a:picLocks noChangeAspect="1" noChangeArrowheads="1"/>
          </p:cNvPicPr>
          <p:nvPr/>
        </p:nvPicPr>
        <p:blipFill>
          <a:blip r:embed="rId3"/>
          <a:srcRect/>
          <a:stretch>
            <a:fillRect/>
          </a:stretch>
        </p:blipFill>
        <p:spPr bwMode="auto">
          <a:xfrm>
            <a:off x="304800" y="260648"/>
            <a:ext cx="8531225" cy="625792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figure_27_22"/>
          <p:cNvPicPr>
            <a:picLocks noChangeAspect="1" noChangeArrowheads="1"/>
          </p:cNvPicPr>
          <p:nvPr/>
        </p:nvPicPr>
        <p:blipFill>
          <a:blip r:embed="rId3"/>
          <a:srcRect/>
          <a:stretch>
            <a:fillRect/>
          </a:stretch>
        </p:blipFill>
        <p:spPr bwMode="auto">
          <a:xfrm>
            <a:off x="251520" y="836712"/>
            <a:ext cx="8531225" cy="4619625"/>
          </a:xfrm>
          <a:prstGeom prst="rect">
            <a:avLst/>
          </a:prstGeom>
          <a:noFill/>
          <a:ln w="9525">
            <a:noFill/>
            <a:miter lim="800000"/>
            <a:headEnd/>
            <a:tailEnd/>
          </a:ln>
          <a:effectLst/>
        </p:spPr>
      </p:pic>
      <p:sp>
        <p:nvSpPr>
          <p:cNvPr id="3" name="矩形 2"/>
          <p:cNvSpPr/>
          <p:nvPr/>
        </p:nvSpPr>
        <p:spPr>
          <a:xfrm>
            <a:off x="107504" y="5517232"/>
            <a:ext cx="3744416" cy="954107"/>
          </a:xfrm>
          <a:prstGeom prst="rect">
            <a:avLst/>
          </a:prstGeom>
        </p:spPr>
        <p:txBody>
          <a:bodyPr wrap="square">
            <a:spAutoFit/>
          </a:bodyPr>
          <a:lstStyle/>
          <a:p>
            <a:r>
              <a:rPr kumimoji="1" lang="en-US" altLang="zh-CN" sz="2800" b="1" dirty="0">
                <a:solidFill>
                  <a:srgbClr val="3333FF"/>
                </a:solidFill>
              </a:rPr>
              <a:t>Gln-tRNA synthetase</a:t>
            </a:r>
          </a:p>
          <a:p>
            <a:r>
              <a:rPr kumimoji="1" lang="en-US" altLang="zh-CN" sz="2800" b="1" dirty="0">
                <a:solidFill>
                  <a:srgbClr val="3333FF"/>
                </a:solidFill>
              </a:rPr>
              <a:t>(type I, monomeric)</a:t>
            </a:r>
          </a:p>
        </p:txBody>
      </p:sp>
      <p:sp>
        <p:nvSpPr>
          <p:cNvPr id="4" name="矩形 3"/>
          <p:cNvSpPr/>
          <p:nvPr/>
        </p:nvSpPr>
        <p:spPr>
          <a:xfrm>
            <a:off x="5292080" y="5473005"/>
            <a:ext cx="3851920" cy="954107"/>
          </a:xfrm>
          <a:prstGeom prst="rect">
            <a:avLst/>
          </a:prstGeom>
        </p:spPr>
        <p:txBody>
          <a:bodyPr wrap="square">
            <a:spAutoFit/>
          </a:bodyPr>
          <a:lstStyle/>
          <a:p>
            <a:r>
              <a:rPr kumimoji="1" lang="en-US" altLang="zh-CN" sz="2800" b="1" dirty="0">
                <a:solidFill>
                  <a:srgbClr val="3333FF"/>
                </a:solidFill>
              </a:rPr>
              <a:t>Asp-tRNA synthetase</a:t>
            </a:r>
          </a:p>
          <a:p>
            <a:r>
              <a:rPr kumimoji="1" lang="en-US" altLang="zh-CN" sz="2800" b="1" dirty="0">
                <a:solidFill>
                  <a:srgbClr val="3333FF"/>
                </a:solidFill>
              </a:rPr>
              <a:t>(type II, dimeric)</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476672"/>
            <a:ext cx="9144000" cy="1143000"/>
          </a:xfrm>
        </p:spPr>
        <p:txBody>
          <a:bodyPr/>
          <a:lstStyle/>
          <a:p>
            <a:pPr eaLnBrk="1" hangingPunct="1"/>
            <a:r>
              <a:rPr lang="en-US" altLang="zh-CN" sz="3800" b="1" dirty="0">
                <a:solidFill>
                  <a:srgbClr val="3333FF"/>
                </a:solidFill>
                <a:latin typeface="Times New Roman" pitchFamily="18" charset="0"/>
              </a:rPr>
              <a:t>18. The anticodon and/or the amino acid arms of a tRNA are the key for a specific aminoacyl-tRNA synthetase to recognize</a:t>
            </a:r>
          </a:p>
        </p:txBody>
      </p:sp>
      <p:sp>
        <p:nvSpPr>
          <p:cNvPr id="66563" name="Rectangle 3"/>
          <p:cNvSpPr>
            <a:spLocks noGrp="1" noChangeArrowheads="1"/>
          </p:cNvSpPr>
          <p:nvPr>
            <p:ph type="body" idx="1"/>
          </p:nvPr>
        </p:nvSpPr>
        <p:spPr>
          <a:xfrm>
            <a:off x="23973" y="2060848"/>
            <a:ext cx="9144000" cy="45719"/>
          </a:xfrm>
        </p:spPr>
        <p:txBody>
          <a:bodyPr/>
          <a:lstStyle/>
          <a:p>
            <a:pPr eaLnBrk="1" hangingPunct="1">
              <a:lnSpc>
                <a:spcPct val="90000"/>
              </a:lnSpc>
              <a:defRPr/>
            </a:pPr>
            <a:r>
              <a:rPr lang="en-US" altLang="zh-CN" b="1" dirty="0">
                <a:latin typeface="Times New Roman" pitchFamily="18" charset="0"/>
              </a:rPr>
              <a:t>This was revealed via: crystal structure determination of the synthetases complexed with their cognate tRNAs; sequence comparison of tRNAs binding to the same synthetase; and </a:t>
            </a:r>
            <a:r>
              <a:rPr lang="en-US" altLang="zh-CN" b="1" dirty="0">
                <a:effectLst>
                  <a:outerShdw blurRad="38100" dist="38100" dir="2700000" algn="tl">
                    <a:srgbClr val="C0C0C0"/>
                  </a:outerShdw>
                </a:effectLst>
                <a:latin typeface="Times New Roman" pitchFamily="18" charset="0"/>
              </a:rPr>
              <a:t>mutagenesis</a:t>
            </a:r>
            <a:r>
              <a:rPr lang="en-US" altLang="zh-CN" b="1" dirty="0">
                <a:latin typeface="Times New Roman" pitchFamily="18" charset="0"/>
              </a:rPr>
              <a:t> studies.</a:t>
            </a:r>
          </a:p>
          <a:p>
            <a:pPr eaLnBrk="1" hangingPunct="1">
              <a:lnSpc>
                <a:spcPct val="90000"/>
              </a:lnSpc>
              <a:defRPr/>
            </a:pPr>
            <a:endParaRPr lang="en-US" altLang="zh-CN" b="1" dirty="0">
              <a:latin typeface="Times New Roman" pitchFamily="18" charset="0"/>
            </a:endParaRPr>
          </a:p>
          <a:p>
            <a:pPr eaLnBrk="1" hangingPunct="1">
              <a:lnSpc>
                <a:spcPct val="90000"/>
              </a:lnSpc>
              <a:defRPr/>
            </a:pPr>
            <a:r>
              <a:rPr lang="en-US" altLang="zh-CN" b="1" dirty="0">
                <a:latin typeface="Times New Roman" pitchFamily="18" charset="0"/>
              </a:rPr>
              <a:t>When the anticodon of tRNA</a:t>
            </a:r>
            <a:r>
              <a:rPr lang="en-US" altLang="zh-CN" b="1" baseline="30000" dirty="0">
                <a:latin typeface="Times New Roman" pitchFamily="18" charset="0"/>
              </a:rPr>
              <a:t>Val</a:t>
            </a:r>
            <a:r>
              <a:rPr lang="en-US" altLang="zh-CN" b="1" dirty="0">
                <a:latin typeface="Times New Roman" pitchFamily="18" charset="0"/>
              </a:rPr>
              <a:t> is changed from UAC to CAU, the mutated tRNA</a:t>
            </a:r>
            <a:r>
              <a:rPr lang="en-US" altLang="zh-CN" b="1" baseline="30000" dirty="0">
                <a:latin typeface="Times New Roman" pitchFamily="18" charset="0"/>
              </a:rPr>
              <a:t>Val</a:t>
            </a:r>
            <a:r>
              <a:rPr lang="en-US" altLang="zh-CN" b="1" dirty="0">
                <a:latin typeface="Times New Roman" pitchFamily="18" charset="0"/>
              </a:rPr>
              <a:t> can be recognized by Met-tRNA synthetase and generates a Met-tRNA</a:t>
            </a:r>
            <a:r>
              <a:rPr lang="en-US" altLang="zh-CN" b="1" baseline="30000" dirty="0">
                <a:latin typeface="Times New Roman" pitchFamily="18" charset="0"/>
              </a:rPr>
              <a:t>Val</a:t>
            </a:r>
            <a:r>
              <a:rPr lang="en-US" altLang="zh-CN" b="1" dirty="0">
                <a:latin typeface="Times New Roman" pitchFamily="18" charset="0"/>
              </a:rPr>
              <a: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figure_27_21"/>
          <p:cNvPicPr>
            <a:picLocks noChangeAspect="1" noChangeArrowheads="1"/>
          </p:cNvPicPr>
          <p:nvPr/>
        </p:nvPicPr>
        <p:blipFill>
          <a:blip r:embed="rId3" cstate="print"/>
          <a:srcRect/>
          <a:stretch>
            <a:fillRect/>
          </a:stretch>
        </p:blipFill>
        <p:spPr bwMode="auto">
          <a:xfrm>
            <a:off x="323529" y="188640"/>
            <a:ext cx="8208912" cy="5172195"/>
          </a:xfrm>
          <a:prstGeom prst="rect">
            <a:avLst/>
          </a:prstGeom>
          <a:noFill/>
          <a:ln w="9525">
            <a:noFill/>
            <a:miter lim="800000"/>
            <a:headEnd/>
            <a:tailEnd/>
          </a:ln>
          <a:effectLst/>
        </p:spPr>
      </p:pic>
      <p:sp>
        <p:nvSpPr>
          <p:cNvPr id="3" name="矩形 2"/>
          <p:cNvSpPr/>
          <p:nvPr/>
        </p:nvSpPr>
        <p:spPr>
          <a:xfrm>
            <a:off x="539552" y="5288340"/>
            <a:ext cx="8064896" cy="1569660"/>
          </a:xfrm>
          <a:prstGeom prst="rect">
            <a:avLst/>
          </a:prstGeom>
        </p:spPr>
        <p:txBody>
          <a:bodyPr wrap="square">
            <a:spAutoFit/>
          </a:bodyPr>
          <a:lstStyle/>
          <a:p>
            <a:pPr algn="ctr"/>
            <a:r>
              <a:rPr kumimoji="1" lang="en-US" altLang="zh-CN" sz="3200" b="1" dirty="0">
                <a:solidFill>
                  <a:srgbClr val="3333FF"/>
                </a:solidFill>
              </a:rPr>
              <a:t>Positions (blue and orange) of nucleotides </a:t>
            </a:r>
          </a:p>
          <a:p>
            <a:pPr algn="ctr"/>
            <a:r>
              <a:rPr kumimoji="1" lang="en-US" altLang="zh-CN" sz="3200" b="1" dirty="0">
                <a:solidFill>
                  <a:srgbClr val="3333FF"/>
                </a:solidFill>
              </a:rPr>
              <a:t>are involved in recognition between </a:t>
            </a:r>
          </a:p>
          <a:p>
            <a:pPr algn="ctr"/>
            <a:r>
              <a:rPr kumimoji="1" lang="en-US" altLang="zh-CN" sz="3200" b="1" dirty="0">
                <a:solidFill>
                  <a:srgbClr val="3333FF"/>
                </a:solidFill>
              </a:rPr>
              <a:t>tRNAs and aminoacyl-tRNA synthetases.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p:cNvPicPr>
            <a:picLocks noChangeAspect="1" noChangeArrowheads="1"/>
          </p:cNvPicPr>
          <p:nvPr/>
        </p:nvPicPr>
        <p:blipFill>
          <a:blip r:embed="rId3"/>
          <a:srcRect/>
          <a:stretch>
            <a:fillRect/>
          </a:stretch>
        </p:blipFill>
        <p:spPr bwMode="auto">
          <a:xfrm>
            <a:off x="547688" y="379413"/>
            <a:ext cx="8048625" cy="6097587"/>
          </a:xfrm>
          <a:prstGeom prst="rect">
            <a:avLst/>
          </a:prstGeom>
          <a:noFill/>
          <a:ln w="9525">
            <a:noFill/>
            <a:miter lim="800000"/>
            <a:headEnd/>
            <a:tailEnd/>
          </a:ln>
        </p:spPr>
      </p:pic>
      <p:sp>
        <p:nvSpPr>
          <p:cNvPr id="65539" name="Text Box 5"/>
          <p:cNvSpPr txBox="1">
            <a:spLocks noChangeArrowheads="1"/>
          </p:cNvSpPr>
          <p:nvPr/>
        </p:nvSpPr>
        <p:spPr bwMode="auto">
          <a:xfrm>
            <a:off x="4140200" y="404813"/>
            <a:ext cx="4887107" cy="1938992"/>
          </a:xfrm>
          <a:prstGeom prst="rect">
            <a:avLst/>
          </a:prstGeom>
          <a:noFill/>
          <a:ln w="9525">
            <a:noFill/>
            <a:miter lim="800000"/>
            <a:headEnd/>
            <a:tailEnd/>
          </a:ln>
        </p:spPr>
        <p:txBody>
          <a:bodyPr wrap="none">
            <a:spAutoFit/>
          </a:bodyPr>
          <a:lstStyle/>
          <a:p>
            <a:r>
              <a:rPr kumimoji="1" lang="en-US" altLang="zh-CN" sz="2400" b="1" dirty="0">
                <a:solidFill>
                  <a:srgbClr val="3333FF"/>
                </a:solidFill>
              </a:rPr>
              <a:t>A single G=U base pair is the only </a:t>
            </a:r>
          </a:p>
          <a:p>
            <a:r>
              <a:rPr kumimoji="1" lang="en-US" altLang="zh-CN" sz="2400" b="1" dirty="0">
                <a:solidFill>
                  <a:srgbClr val="3333FF"/>
                </a:solidFill>
              </a:rPr>
              <a:t>element needed for specific binding </a:t>
            </a:r>
          </a:p>
          <a:p>
            <a:r>
              <a:rPr kumimoji="1" lang="en-US" altLang="zh-CN" sz="2400" b="1" dirty="0">
                <a:solidFill>
                  <a:srgbClr val="3333FF"/>
                </a:solidFill>
              </a:rPr>
              <a:t>of tRNA</a:t>
            </a:r>
            <a:r>
              <a:rPr kumimoji="1" lang="en-US" altLang="zh-CN" sz="2400" b="1" baseline="30000" dirty="0">
                <a:solidFill>
                  <a:srgbClr val="3333FF"/>
                </a:solidFill>
              </a:rPr>
              <a:t>Ala</a:t>
            </a:r>
            <a:r>
              <a:rPr kumimoji="1" lang="en-US" altLang="zh-CN" sz="2400" b="1" dirty="0">
                <a:solidFill>
                  <a:srgbClr val="3333FF"/>
                </a:solidFill>
              </a:rPr>
              <a:t> and aminoacylation by </a:t>
            </a:r>
          </a:p>
          <a:p>
            <a:r>
              <a:rPr kumimoji="1" lang="en-US" altLang="zh-CN" sz="2400" b="1" dirty="0">
                <a:solidFill>
                  <a:srgbClr val="3333FF"/>
                </a:solidFill>
              </a:rPr>
              <a:t>Ala-tRNA synthetase.</a:t>
            </a:r>
          </a:p>
          <a:p>
            <a:endParaRPr lang="en-US" altLang="zh-CN"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flipV="1">
            <a:off x="457200" y="0"/>
            <a:ext cx="7772400" cy="76200"/>
          </a:xfrm>
        </p:spPr>
        <p:txBody>
          <a:bodyPr/>
          <a:lstStyle/>
          <a:p>
            <a:pPr eaLnBrk="1" hangingPunct="1"/>
            <a:r>
              <a:rPr lang="en-US" altLang="zh-CN" dirty="0"/>
              <a:t> </a:t>
            </a:r>
          </a:p>
        </p:txBody>
      </p:sp>
      <p:sp>
        <p:nvSpPr>
          <p:cNvPr id="66563" name="Rectangle 3"/>
          <p:cNvSpPr>
            <a:spLocks noGrp="1" noChangeArrowheads="1"/>
          </p:cNvSpPr>
          <p:nvPr>
            <p:ph type="body" idx="1"/>
          </p:nvPr>
        </p:nvSpPr>
        <p:spPr>
          <a:xfrm>
            <a:off x="0" y="836613"/>
            <a:ext cx="9144000" cy="4114800"/>
          </a:xfrm>
        </p:spPr>
        <p:txBody>
          <a:bodyPr/>
          <a:lstStyle/>
          <a:p>
            <a:pPr eaLnBrk="1" hangingPunct="1"/>
            <a:r>
              <a:rPr lang="en-US" altLang="zh-CN" b="1" dirty="0">
                <a:latin typeface="Times New Roman" pitchFamily="18" charset="0"/>
              </a:rPr>
              <a:t>When the 3:70 base pair on the amino acid arm of tRNA</a:t>
            </a:r>
            <a:r>
              <a:rPr lang="en-US" altLang="zh-CN" b="1" baseline="30000" dirty="0">
                <a:latin typeface="Times New Roman" pitchFamily="18" charset="0"/>
              </a:rPr>
              <a:t>Cys</a:t>
            </a:r>
            <a:r>
              <a:rPr lang="en-US" altLang="zh-CN" b="1" dirty="0">
                <a:latin typeface="Times New Roman" pitchFamily="18" charset="0"/>
              </a:rPr>
              <a:t> is changed from C</a:t>
            </a:r>
            <a:r>
              <a:rPr lang="en-US" altLang="zh-CN" b="1" baseline="24000" dirty="0">
                <a:latin typeface="Times New Roman" pitchFamily="18" charset="0"/>
              </a:rPr>
              <a:t>.</a:t>
            </a:r>
            <a:r>
              <a:rPr lang="en-US" altLang="zh-CN" b="1" dirty="0">
                <a:latin typeface="Times New Roman" pitchFamily="18" charset="0"/>
              </a:rPr>
              <a:t>G to G</a:t>
            </a:r>
            <a:r>
              <a:rPr lang="en-US" altLang="zh-CN" b="1" baseline="26000" dirty="0">
                <a:latin typeface="Times New Roman" pitchFamily="18" charset="0"/>
              </a:rPr>
              <a:t>.</a:t>
            </a:r>
            <a:r>
              <a:rPr lang="en-US" altLang="zh-CN" b="1" dirty="0">
                <a:latin typeface="Times New Roman" pitchFamily="18" charset="0"/>
              </a:rPr>
              <a:t>U, the mutated tRNA</a:t>
            </a:r>
            <a:r>
              <a:rPr lang="en-US" altLang="zh-CN" b="1" baseline="30000" dirty="0">
                <a:latin typeface="Times New Roman" pitchFamily="18" charset="0"/>
              </a:rPr>
              <a:t>Cys</a:t>
            </a:r>
            <a:r>
              <a:rPr lang="en-US" altLang="zh-CN" b="1" dirty="0">
                <a:latin typeface="Times New Roman" pitchFamily="18" charset="0"/>
              </a:rPr>
              <a:t> is able to carry Ala, instead of Cys.</a:t>
            </a:r>
          </a:p>
          <a:p>
            <a:pPr eaLnBrk="1" hangingPunct="1"/>
            <a:r>
              <a:rPr lang="en-US" altLang="zh-CN" b="1" dirty="0">
                <a:latin typeface="Times New Roman" pitchFamily="18" charset="0"/>
              </a:rPr>
              <a:t>A “microhelix” containing only 24 of the 76 nucleotides of tRNA</a:t>
            </a:r>
            <a:r>
              <a:rPr lang="en-US" altLang="zh-CN" b="1" baseline="30000" dirty="0">
                <a:latin typeface="Times New Roman" pitchFamily="18" charset="0"/>
              </a:rPr>
              <a:t>Ala </a:t>
            </a:r>
            <a:r>
              <a:rPr lang="en-US" altLang="zh-CN" b="1" dirty="0">
                <a:latin typeface="Times New Roman" pitchFamily="18" charset="0"/>
              </a:rPr>
              <a:t>is recognized and aminoacylated by Ala-tRNA synthetase.</a:t>
            </a:r>
          </a:p>
          <a:p>
            <a:pPr eaLnBrk="1" hangingPunct="1"/>
            <a:endParaRPr lang="en-US" altLang="zh-CN" sz="3600" b="1" dirty="0">
              <a:latin typeface="Times New Roman"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0" y="404664"/>
            <a:ext cx="9144000" cy="1143000"/>
          </a:xfrm>
        </p:spPr>
        <p:txBody>
          <a:bodyPr/>
          <a:lstStyle/>
          <a:p>
            <a:pPr eaLnBrk="1" hangingPunct="1">
              <a:defRPr/>
            </a:pPr>
            <a:r>
              <a:rPr lang="en-US" altLang="zh-CN" sz="4000" b="1" dirty="0">
                <a:solidFill>
                  <a:srgbClr val="3333FF"/>
                </a:solidFill>
                <a:latin typeface="Times New Roman" pitchFamily="18" charset="0"/>
              </a:rPr>
              <a:t>19. Proofreading by some aminoacyl-tRNA synthetases increases the fidelity of protein synthesis</a:t>
            </a:r>
          </a:p>
        </p:txBody>
      </p:sp>
      <p:sp>
        <p:nvSpPr>
          <p:cNvPr id="70659" name="Rectangle 3"/>
          <p:cNvSpPr>
            <a:spLocks noGrp="1" noChangeArrowheads="1"/>
          </p:cNvSpPr>
          <p:nvPr>
            <p:ph type="body" idx="1"/>
          </p:nvPr>
        </p:nvSpPr>
        <p:spPr>
          <a:xfrm>
            <a:off x="0" y="1988840"/>
            <a:ext cx="9036496" cy="4114800"/>
          </a:xfrm>
        </p:spPr>
        <p:txBody>
          <a:bodyPr/>
          <a:lstStyle/>
          <a:p>
            <a:pPr eaLnBrk="1" hangingPunct="1">
              <a:lnSpc>
                <a:spcPct val="90000"/>
              </a:lnSpc>
              <a:defRPr/>
            </a:pPr>
            <a:r>
              <a:rPr lang="en-US" altLang="zh-CN" b="1" dirty="0">
                <a:latin typeface="Times New Roman" pitchFamily="18" charset="0"/>
              </a:rPr>
              <a:t>The identity of the amino acid attached to a specific tRNA is not checked by the ribosome (Ala-tRNA</a:t>
            </a:r>
            <a:r>
              <a:rPr lang="en-US" altLang="zh-CN" b="1" baseline="30000" dirty="0">
                <a:latin typeface="Times New Roman" pitchFamily="18" charset="0"/>
              </a:rPr>
              <a:t>Cys</a:t>
            </a:r>
            <a:r>
              <a:rPr lang="en-US" altLang="zh-CN" b="1" dirty="0">
                <a:latin typeface="Times New Roman" pitchFamily="18" charset="0"/>
              </a:rPr>
              <a:t> experiment).</a:t>
            </a:r>
          </a:p>
          <a:p>
            <a:pPr eaLnBrk="1" hangingPunct="1">
              <a:lnSpc>
                <a:spcPct val="90000"/>
              </a:lnSpc>
              <a:defRPr/>
            </a:pPr>
            <a:r>
              <a:rPr lang="en-US" altLang="zh-CN" b="1" dirty="0">
                <a:latin typeface="Times New Roman" pitchFamily="18" charset="0"/>
              </a:rPr>
              <a:t>The calculated rate of incorrect incorporation of Val in place of Ile is 1 in 200, but the observed rate is only 1 in 3000.</a:t>
            </a:r>
          </a:p>
          <a:p>
            <a:pPr eaLnBrk="1" hangingPunct="1">
              <a:lnSpc>
                <a:spcPct val="90000"/>
              </a:lnSpc>
              <a:defRPr/>
            </a:pPr>
            <a:r>
              <a:rPr lang="en-US" altLang="zh-CN" b="1" dirty="0">
                <a:latin typeface="Times New Roman" pitchFamily="18" charset="0"/>
              </a:rPr>
              <a:t>Some synthetases are able to proofread the incorrectly incorporated similar amino acids (e.g., between Val and Ile) at the aminoacyl-AMP stage or the aminoacyl-tRNA stage.</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0" y="981075"/>
            <a:ext cx="9144000" cy="4114800"/>
          </a:xfrm>
        </p:spPr>
        <p:txBody>
          <a:bodyPr/>
          <a:lstStyle/>
          <a:p>
            <a:pPr eaLnBrk="1" hangingPunct="1"/>
            <a:r>
              <a:rPr lang="en-US" altLang="zh-CN" b="1" dirty="0">
                <a:latin typeface="Times New Roman" pitchFamily="18" charset="0"/>
              </a:rPr>
              <a:t>There seems to be separate proofreading active site(s) on such synthetases.</a:t>
            </a:r>
          </a:p>
          <a:p>
            <a:pPr eaLnBrk="1" hangingPunct="1"/>
            <a:r>
              <a:rPr lang="en-US" altLang="zh-CN" b="1" dirty="0">
                <a:latin typeface="Times New Roman" pitchFamily="18" charset="0"/>
              </a:rPr>
              <a:t>In a few synthetases that activate amino acids having no close structural relatives, no such proofreading activities have yet been identified (selected at the substrate binding level).</a:t>
            </a:r>
          </a:p>
          <a:p>
            <a:pPr eaLnBrk="1" hangingPunct="1"/>
            <a:endParaRPr lang="en-US" altLang="zh-CN" b="1" dirty="0">
              <a:latin typeface="Times New Roman"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2519" y="188640"/>
            <a:ext cx="9144000" cy="1143000"/>
          </a:xfrm>
        </p:spPr>
        <p:txBody>
          <a:bodyPr/>
          <a:lstStyle/>
          <a:p>
            <a:pPr eaLnBrk="1" hangingPunct="1">
              <a:lnSpc>
                <a:spcPts val="4200"/>
              </a:lnSpc>
              <a:defRPr/>
            </a:pPr>
            <a:r>
              <a:rPr lang="en-US" altLang="zh-CN" sz="4000" b="1" dirty="0">
                <a:solidFill>
                  <a:srgbClr val="3333FF"/>
                </a:solidFill>
                <a:latin typeface="Times New Roman" pitchFamily="18" charset="0"/>
              </a:rPr>
              <a:t>20. Met-tRNA</a:t>
            </a:r>
            <a:r>
              <a:rPr lang="en-US" altLang="zh-CN" sz="4000" b="1" baseline="-25000" dirty="0">
                <a:solidFill>
                  <a:srgbClr val="3333FF"/>
                </a:solidFill>
                <a:latin typeface="Times New Roman" pitchFamily="18" charset="0"/>
              </a:rPr>
              <a:t>i</a:t>
            </a:r>
            <a:r>
              <a:rPr lang="en-US" altLang="zh-CN" sz="4000" b="1" baseline="30000" dirty="0">
                <a:solidFill>
                  <a:srgbClr val="3333FF"/>
                </a:solidFill>
                <a:latin typeface="Times New Roman" pitchFamily="18" charset="0"/>
              </a:rPr>
              <a:t>Met </a:t>
            </a:r>
            <a:r>
              <a:rPr lang="en-US" altLang="zh-CN" sz="4000" b="1" dirty="0">
                <a:solidFill>
                  <a:srgbClr val="3333FF"/>
                </a:solidFill>
                <a:latin typeface="Times New Roman" pitchFamily="18" charset="0"/>
              </a:rPr>
              <a:t>recognizes the initiating AUG codon in almost all cells</a:t>
            </a:r>
          </a:p>
        </p:txBody>
      </p:sp>
      <p:sp>
        <p:nvSpPr>
          <p:cNvPr id="74755" name="Rectangle 3"/>
          <p:cNvSpPr>
            <a:spLocks noGrp="1" noChangeArrowheads="1"/>
          </p:cNvSpPr>
          <p:nvPr>
            <p:ph type="body" idx="1"/>
          </p:nvPr>
        </p:nvSpPr>
        <p:spPr>
          <a:xfrm>
            <a:off x="-22519" y="1484784"/>
            <a:ext cx="9036496" cy="4114800"/>
          </a:xfrm>
        </p:spPr>
        <p:txBody>
          <a:bodyPr/>
          <a:lstStyle/>
          <a:p>
            <a:pPr eaLnBrk="1" hangingPunct="1">
              <a:lnSpc>
                <a:spcPct val="90000"/>
              </a:lnSpc>
              <a:defRPr/>
            </a:pPr>
            <a:r>
              <a:rPr lang="en-US" altLang="zh-CN" sz="2700" b="1" dirty="0">
                <a:latin typeface="Times New Roman" pitchFamily="18" charset="0"/>
              </a:rPr>
              <a:t>It was observed that about half of the N-terminal residues of proteins in </a:t>
            </a:r>
            <a:r>
              <a:rPr lang="en-US" altLang="zh-CN" sz="2700" b="1" i="1" dirty="0">
                <a:latin typeface="Times New Roman" pitchFamily="18" charset="0"/>
              </a:rPr>
              <a:t>E.coli</a:t>
            </a:r>
            <a:r>
              <a:rPr lang="en-US" altLang="zh-CN" sz="2700" b="1" dirty="0">
                <a:latin typeface="Times New Roman" pitchFamily="18" charset="0"/>
              </a:rPr>
              <a:t> are </a:t>
            </a:r>
            <a:r>
              <a:rPr lang="en-US" altLang="zh-CN" sz="2700" b="1" dirty="0">
                <a:effectLst>
                  <a:outerShdw blurRad="38100" dist="38100" dir="2700000" algn="tl">
                    <a:srgbClr val="C0C0C0"/>
                  </a:outerShdw>
                </a:effectLst>
                <a:latin typeface="Times New Roman" pitchFamily="18" charset="0"/>
              </a:rPr>
              <a:t>Met</a:t>
            </a:r>
            <a:r>
              <a:rPr lang="en-US" altLang="zh-CN" sz="2700" b="1" dirty="0">
                <a:latin typeface="Times New Roman" pitchFamily="18" charset="0"/>
              </a:rPr>
              <a:t>, and the N-terminal of nascent polypeptides is usually modified.</a:t>
            </a:r>
          </a:p>
          <a:p>
            <a:pPr eaLnBrk="1" hangingPunct="1">
              <a:lnSpc>
                <a:spcPct val="90000"/>
              </a:lnSpc>
              <a:defRPr/>
            </a:pPr>
            <a:r>
              <a:rPr lang="en-US" altLang="zh-CN" sz="2700" b="1" dirty="0">
                <a:latin typeface="Times New Roman" pitchFamily="18" charset="0"/>
              </a:rPr>
              <a:t>There are </a:t>
            </a:r>
            <a:r>
              <a:rPr lang="en-US" altLang="zh-CN" sz="2700" b="1" dirty="0">
                <a:solidFill>
                  <a:srgbClr val="3333FF"/>
                </a:solidFill>
                <a:latin typeface="Times New Roman" pitchFamily="18" charset="0"/>
              </a:rPr>
              <a:t>two tRNAs</a:t>
            </a:r>
            <a:r>
              <a:rPr lang="en-US" altLang="zh-CN" sz="2700" b="1" dirty="0">
                <a:latin typeface="Times New Roman" pitchFamily="18" charset="0"/>
              </a:rPr>
              <a:t> for recognizing AUG and Met in all organisms: one (</a:t>
            </a:r>
            <a:r>
              <a:rPr lang="en-US" altLang="zh-CN" sz="2700" b="1" dirty="0">
                <a:solidFill>
                  <a:srgbClr val="FF0000"/>
                </a:solidFill>
                <a:latin typeface="Times New Roman" pitchFamily="18" charset="0"/>
              </a:rPr>
              <a:t>tRNA</a:t>
            </a:r>
            <a:r>
              <a:rPr lang="en-US" altLang="zh-CN" sz="2700" b="1" baseline="-25000" dirty="0">
                <a:solidFill>
                  <a:srgbClr val="FF0000"/>
                </a:solidFill>
                <a:latin typeface="Times New Roman" pitchFamily="18" charset="0"/>
              </a:rPr>
              <a:t>i</a:t>
            </a:r>
            <a:r>
              <a:rPr lang="en-US" altLang="zh-CN" sz="2700" b="1" baseline="30000" dirty="0">
                <a:solidFill>
                  <a:srgbClr val="FF0000"/>
                </a:solidFill>
                <a:latin typeface="Times New Roman" pitchFamily="18" charset="0"/>
              </a:rPr>
              <a:t>Met</a:t>
            </a:r>
            <a:r>
              <a:rPr lang="en-US" altLang="zh-CN" sz="2700" b="1" dirty="0">
                <a:latin typeface="Times New Roman" pitchFamily="18" charset="0"/>
              </a:rPr>
              <a:t>) brings Met to the initiating AUG and the other (</a:t>
            </a:r>
            <a:r>
              <a:rPr lang="en-US" altLang="zh-CN" sz="2700" b="1" dirty="0">
                <a:solidFill>
                  <a:srgbClr val="FF0000"/>
                </a:solidFill>
                <a:latin typeface="Times New Roman" pitchFamily="18" charset="0"/>
              </a:rPr>
              <a:t>tRNA</a:t>
            </a:r>
            <a:r>
              <a:rPr lang="en-US" altLang="zh-CN" sz="2700" b="1" baseline="30000" dirty="0">
                <a:solidFill>
                  <a:srgbClr val="FF0000"/>
                </a:solidFill>
                <a:latin typeface="Times New Roman" pitchFamily="18" charset="0"/>
              </a:rPr>
              <a:t>Met</a:t>
            </a:r>
            <a:r>
              <a:rPr lang="en-US" altLang="zh-CN" sz="2700" b="1" dirty="0">
                <a:latin typeface="Times New Roman" pitchFamily="18" charset="0"/>
              </a:rPr>
              <a:t>) brings Met to internal AUGs.</a:t>
            </a:r>
          </a:p>
          <a:p>
            <a:pPr eaLnBrk="1" hangingPunct="1">
              <a:lnSpc>
                <a:spcPct val="90000"/>
              </a:lnSpc>
              <a:defRPr/>
            </a:pPr>
            <a:r>
              <a:rPr lang="en-US" altLang="zh-CN" sz="2700" b="1" dirty="0">
                <a:latin typeface="Times New Roman" pitchFamily="18" charset="0"/>
              </a:rPr>
              <a:t>The Met charged on tRNA</a:t>
            </a:r>
            <a:r>
              <a:rPr lang="en-US" altLang="zh-CN" sz="2700" b="1" baseline="-25000" dirty="0">
                <a:latin typeface="Times New Roman" pitchFamily="18" charset="0"/>
              </a:rPr>
              <a:t>i</a:t>
            </a:r>
            <a:r>
              <a:rPr lang="en-US" altLang="zh-CN" sz="2700" b="1" baseline="30000" dirty="0">
                <a:latin typeface="Times New Roman" pitchFamily="18" charset="0"/>
              </a:rPr>
              <a:t>Met</a:t>
            </a:r>
            <a:r>
              <a:rPr lang="en-US" altLang="zh-CN" sz="2700" b="1" dirty="0">
                <a:latin typeface="Times New Roman" pitchFamily="18" charset="0"/>
              </a:rPr>
              <a:t> (by Met-tRNA synthetase) is specifically formylated by</a:t>
            </a:r>
            <a:r>
              <a:rPr lang="en-US" altLang="zh-CN" sz="2700" b="1" dirty="0">
                <a:effectLst>
                  <a:outerShdw blurRad="38100" dist="38100" dir="2700000" algn="tl">
                    <a:srgbClr val="C0C0C0"/>
                  </a:outerShdw>
                </a:effectLst>
                <a:latin typeface="Times New Roman" pitchFamily="18" charset="0"/>
              </a:rPr>
              <a:t> a transformylase</a:t>
            </a:r>
            <a:r>
              <a:rPr lang="en-US" altLang="zh-CN" sz="2700" b="1" dirty="0">
                <a:latin typeface="Times New Roman" pitchFamily="18" charset="0"/>
              </a:rPr>
              <a:t> to form </a:t>
            </a:r>
            <a:r>
              <a:rPr lang="en-US" altLang="zh-CN" sz="2700" b="1" dirty="0">
                <a:solidFill>
                  <a:srgbClr val="3333FF"/>
                </a:solidFill>
                <a:latin typeface="Times New Roman" pitchFamily="18" charset="0"/>
              </a:rPr>
              <a:t>fMet-tRNA</a:t>
            </a:r>
            <a:r>
              <a:rPr lang="en-US" altLang="zh-CN" sz="2700" b="1" baseline="30000" dirty="0">
                <a:solidFill>
                  <a:srgbClr val="3333FF"/>
                </a:solidFill>
                <a:latin typeface="Times New Roman" pitchFamily="18" charset="0"/>
              </a:rPr>
              <a:t>fMet</a:t>
            </a:r>
            <a:r>
              <a:rPr lang="en-US" altLang="zh-CN" sz="2700" b="1" dirty="0">
                <a:solidFill>
                  <a:srgbClr val="008000"/>
                </a:solidFill>
                <a:latin typeface="Times New Roman" pitchFamily="18" charset="0"/>
              </a:rPr>
              <a:t> </a:t>
            </a:r>
            <a:r>
              <a:rPr lang="en-US" altLang="zh-CN" sz="2700" b="1" dirty="0">
                <a:latin typeface="Times New Roman" pitchFamily="18" charset="0"/>
              </a:rPr>
              <a:t>in bacteria (Met-tRNA</a:t>
            </a:r>
            <a:r>
              <a:rPr lang="en-US" altLang="zh-CN" sz="2700" b="1" baseline="30000" dirty="0">
                <a:latin typeface="Times New Roman" pitchFamily="18" charset="0"/>
              </a:rPr>
              <a:t>Met</a:t>
            </a:r>
            <a:r>
              <a:rPr lang="en-US" altLang="zh-CN" sz="2700" b="1" dirty="0">
                <a:latin typeface="Times New Roman" pitchFamily="18" charset="0"/>
              </a:rPr>
              <a:t> can not be formylated).</a:t>
            </a:r>
          </a:p>
          <a:p>
            <a:pPr eaLnBrk="1" hangingPunct="1">
              <a:lnSpc>
                <a:spcPct val="90000"/>
              </a:lnSpc>
              <a:defRPr/>
            </a:pPr>
            <a:r>
              <a:rPr lang="en-US" altLang="zh-CN" sz="2700" b="1" dirty="0">
                <a:latin typeface="Times New Roman" pitchFamily="18" charset="0"/>
              </a:rPr>
              <a:t>fMet-tRNA</a:t>
            </a:r>
            <a:r>
              <a:rPr lang="en-US" altLang="zh-CN" sz="2700" b="1" baseline="30000" dirty="0">
                <a:latin typeface="Times New Roman" pitchFamily="18" charset="0"/>
              </a:rPr>
              <a:t>fMet</a:t>
            </a:r>
            <a:r>
              <a:rPr lang="en-US" altLang="zh-CN" sz="2700" b="1" dirty="0">
                <a:latin typeface="Times New Roman" pitchFamily="18" charset="0"/>
              </a:rPr>
              <a:t> can only enter and only fMet-tRNA</a:t>
            </a:r>
            <a:r>
              <a:rPr lang="en-US" altLang="zh-CN" sz="2700" b="1" baseline="30000" dirty="0">
                <a:latin typeface="Times New Roman" pitchFamily="18" charset="0"/>
              </a:rPr>
              <a:t>fMet</a:t>
            </a:r>
            <a:r>
              <a:rPr lang="en-US" altLang="zh-CN" sz="2700" b="1" dirty="0">
                <a:latin typeface="Times New Roman" pitchFamily="18" charset="0"/>
              </a:rPr>
              <a:t> can enter the initiation site (</a:t>
            </a:r>
            <a:r>
              <a:rPr lang="en-US" altLang="zh-CN" sz="2700" b="1" dirty="0">
                <a:effectLst>
                  <a:outerShdw blurRad="38100" dist="38100" dir="2700000" algn="tl">
                    <a:srgbClr val="C0C0C0"/>
                  </a:outerShdw>
                </a:effectLst>
                <a:latin typeface="Times New Roman" pitchFamily="18" charset="0"/>
              </a:rPr>
              <a:t>site P</a:t>
            </a:r>
            <a:r>
              <a:rPr lang="en-US" altLang="zh-CN" sz="2700" b="1" dirty="0">
                <a:latin typeface="Times New Roman" pitchFamily="18" charset="0"/>
              </a:rPr>
              <a:t>) on the ribosome in </a:t>
            </a:r>
            <a:r>
              <a:rPr lang="en-US" altLang="zh-CN" sz="2700" b="1" i="1" dirty="0">
                <a:latin typeface="Times New Roman" pitchFamily="18" charset="0"/>
              </a:rPr>
              <a:t>E.coli</a:t>
            </a:r>
            <a:r>
              <a:rPr lang="en-US" altLang="zh-CN" sz="2700" b="1" dirty="0">
                <a:latin typeface="Times New Roman" pitchFamily="18" charset="0"/>
              </a:rPr>
              <a:t>.</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ChangeArrowheads="1"/>
          </p:cNvSpPr>
          <p:nvPr/>
        </p:nvSpPr>
        <p:spPr bwMode="auto">
          <a:xfrm>
            <a:off x="556480" y="3645024"/>
            <a:ext cx="8247063" cy="2838450"/>
          </a:xfrm>
          <a:prstGeom prst="rect">
            <a:avLst/>
          </a:prstGeom>
          <a:noFill/>
          <a:ln w="9525">
            <a:noFill/>
            <a:miter lim="800000"/>
            <a:headEnd/>
            <a:tailEnd/>
          </a:ln>
        </p:spPr>
        <p:txBody>
          <a:bodyPr wrap="none">
            <a:spAutoFit/>
          </a:bodyPr>
          <a:lstStyle/>
          <a:p>
            <a:pPr>
              <a:defRPr/>
            </a:pPr>
            <a:r>
              <a:rPr kumimoji="1" lang="en-US" altLang="zh-CN" sz="3600" b="1" dirty="0"/>
              <a:t>Two types of methionine tRNA (tRNA</a:t>
            </a:r>
            <a:r>
              <a:rPr kumimoji="1" lang="en-US" altLang="zh-CN" sz="3600" b="1" baseline="-25000" dirty="0"/>
              <a:t>i</a:t>
            </a:r>
            <a:r>
              <a:rPr kumimoji="1" lang="en-US" altLang="zh-CN" sz="3600" b="1" baseline="30000" dirty="0"/>
              <a:t>Met</a:t>
            </a:r>
            <a:endParaRPr kumimoji="1" lang="en-US" altLang="zh-CN" sz="3600" b="1" dirty="0"/>
          </a:p>
          <a:p>
            <a:pPr>
              <a:defRPr/>
            </a:pPr>
            <a:r>
              <a:rPr kumimoji="1" lang="en-US" altLang="zh-CN" sz="3600" b="1" dirty="0"/>
              <a:t>    or tRNA</a:t>
            </a:r>
            <a:r>
              <a:rPr kumimoji="1" lang="en-US" altLang="zh-CN" sz="3600" b="1" baseline="30000" dirty="0"/>
              <a:t>fMet</a:t>
            </a:r>
            <a:r>
              <a:rPr kumimoji="1" lang="en-US" altLang="zh-CN" sz="3600" b="1" dirty="0"/>
              <a:t> in bacteria, and tRNA</a:t>
            </a:r>
            <a:r>
              <a:rPr kumimoji="1" lang="en-US" altLang="zh-CN" sz="3600" b="1" baseline="30000" dirty="0"/>
              <a:t>Met</a:t>
            </a:r>
            <a:r>
              <a:rPr kumimoji="1" lang="en-US" altLang="zh-CN" sz="3600" b="1" dirty="0"/>
              <a:t>) </a:t>
            </a:r>
          </a:p>
          <a:p>
            <a:pPr>
              <a:defRPr/>
            </a:pPr>
            <a:r>
              <a:rPr kumimoji="1" lang="en-US" altLang="zh-CN" sz="3600" b="1" dirty="0"/>
              <a:t>    are found in all cells.</a:t>
            </a:r>
          </a:p>
          <a:p>
            <a:pPr>
              <a:defRPr/>
            </a:pPr>
            <a:r>
              <a:rPr kumimoji="1" lang="en-US" altLang="zh-CN" sz="3600" b="1" dirty="0">
                <a:solidFill>
                  <a:srgbClr val="FF0000"/>
                </a:solidFill>
              </a:rPr>
              <a:t>Both tRNAs are recognized by the same</a:t>
            </a:r>
          </a:p>
          <a:p>
            <a:pPr>
              <a:defRPr/>
            </a:pPr>
            <a:r>
              <a:rPr kumimoji="1" lang="en-US" altLang="zh-CN" sz="3600" b="1" dirty="0">
                <a:solidFill>
                  <a:srgbClr val="FF0000"/>
                </a:solidFill>
              </a:rPr>
              <a:t>    Met-tRNA synthetase.</a:t>
            </a:r>
            <a:endParaRPr kumimoji="1" lang="en-US" altLang="zh-CN" sz="2000" dirty="0">
              <a:solidFill>
                <a:srgbClr val="FF0000"/>
              </a:solidFill>
              <a:effectLst>
                <a:outerShdw blurRad="38100" dist="38100" dir="2700000" algn="tl">
                  <a:srgbClr val="C0C0C0"/>
                </a:outerShdw>
              </a:effectLst>
            </a:endParaRPr>
          </a:p>
        </p:txBody>
      </p:sp>
      <p:pic>
        <p:nvPicPr>
          <p:cNvPr id="2" name="图片 1"/>
          <p:cNvPicPr>
            <a:picLocks noChangeAspect="1"/>
          </p:cNvPicPr>
          <p:nvPr/>
        </p:nvPicPr>
        <p:blipFill>
          <a:blip r:embed="rId2"/>
          <a:stretch>
            <a:fillRect/>
          </a:stretch>
        </p:blipFill>
        <p:spPr>
          <a:xfrm>
            <a:off x="395536" y="188640"/>
            <a:ext cx="8568952" cy="3147303"/>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8"/>
          <p:cNvPicPr>
            <a:picLocks noChangeAspect="1" noChangeArrowheads="1"/>
          </p:cNvPicPr>
          <p:nvPr/>
        </p:nvPicPr>
        <p:blipFill>
          <a:blip r:embed="rId2"/>
          <a:srcRect/>
          <a:stretch>
            <a:fillRect/>
          </a:stretch>
        </p:blipFill>
        <p:spPr bwMode="auto">
          <a:xfrm>
            <a:off x="1835150" y="476250"/>
            <a:ext cx="6578600" cy="6097588"/>
          </a:xfrm>
          <a:prstGeom prst="rect">
            <a:avLst/>
          </a:prstGeom>
          <a:noFill/>
          <a:ln w="9525">
            <a:noFill/>
            <a:miter lim="800000"/>
            <a:headEnd/>
            <a:tailEnd/>
          </a:ln>
        </p:spPr>
      </p:pic>
      <p:sp>
        <p:nvSpPr>
          <p:cNvPr id="8195" name="Text Box 9"/>
          <p:cNvSpPr txBox="1">
            <a:spLocks noChangeArrowheads="1"/>
          </p:cNvSpPr>
          <p:nvPr/>
        </p:nvSpPr>
        <p:spPr bwMode="auto">
          <a:xfrm>
            <a:off x="1958975" y="3001963"/>
            <a:ext cx="184150" cy="366712"/>
          </a:xfrm>
          <a:prstGeom prst="rect">
            <a:avLst/>
          </a:prstGeom>
          <a:noFill/>
          <a:ln w="9525">
            <a:noFill/>
            <a:miter lim="800000"/>
            <a:headEnd/>
            <a:tailEnd/>
          </a:ln>
        </p:spPr>
        <p:txBody>
          <a:bodyPr wrap="none">
            <a:spAutoFit/>
          </a:bodyPr>
          <a:lstStyle/>
          <a:p>
            <a:pPr algn="ctr"/>
            <a:endParaRPr lang="zh-CN" altLang="zh-CN"/>
          </a:p>
        </p:txBody>
      </p:sp>
      <p:sp>
        <p:nvSpPr>
          <p:cNvPr id="8196" name="Rectangle 10"/>
          <p:cNvSpPr>
            <a:spLocks noChangeArrowheads="1"/>
          </p:cNvSpPr>
          <p:nvPr/>
        </p:nvSpPr>
        <p:spPr bwMode="auto">
          <a:xfrm>
            <a:off x="2268538" y="3544888"/>
            <a:ext cx="2024062" cy="1066800"/>
          </a:xfrm>
          <a:prstGeom prst="rect">
            <a:avLst/>
          </a:prstGeom>
          <a:noFill/>
          <a:ln w="9525">
            <a:noFill/>
            <a:miter lim="800000"/>
            <a:headEnd/>
            <a:tailEnd/>
          </a:ln>
        </p:spPr>
        <p:txBody>
          <a:bodyPr wrap="none">
            <a:spAutoFit/>
          </a:bodyPr>
          <a:lstStyle/>
          <a:p>
            <a:r>
              <a:rPr kumimoji="1" lang="en-US" altLang="zh-CN" sz="3200" b="1" dirty="0">
                <a:solidFill>
                  <a:srgbClr val="3333FF"/>
                </a:solidFill>
              </a:rPr>
              <a:t>Hydrogen </a:t>
            </a:r>
          </a:p>
          <a:p>
            <a:r>
              <a:rPr kumimoji="1" lang="en-US" altLang="zh-CN" sz="3200" b="1" dirty="0">
                <a:solidFill>
                  <a:srgbClr val="3333FF"/>
                </a:solidFill>
              </a:rPr>
              <a:t>bonds</a:t>
            </a:r>
          </a:p>
        </p:txBody>
      </p:sp>
      <p:sp>
        <p:nvSpPr>
          <p:cNvPr id="8197" name="Line 11"/>
          <p:cNvSpPr>
            <a:spLocks noChangeShapeType="1"/>
          </p:cNvSpPr>
          <p:nvPr/>
        </p:nvSpPr>
        <p:spPr bwMode="auto">
          <a:xfrm>
            <a:off x="3419475" y="4410075"/>
            <a:ext cx="1600200" cy="533400"/>
          </a:xfrm>
          <a:prstGeom prst="line">
            <a:avLst/>
          </a:prstGeom>
          <a:noFill/>
          <a:ln w="38100">
            <a:solidFill>
              <a:srgbClr val="3333FF"/>
            </a:solidFill>
            <a:round/>
            <a:headEnd/>
            <a:tailEnd type="triangle" w="med" len="med"/>
          </a:ln>
        </p:spPr>
        <p:txBody>
          <a:bodyPr wrap="none" anchor="ctr"/>
          <a:lstStyle/>
          <a:p>
            <a:endParaRPr lang="zh-CN" altLang="en-US"/>
          </a:p>
        </p:txBody>
      </p:sp>
      <p:sp>
        <p:nvSpPr>
          <p:cNvPr id="8198" name="Text Box 12"/>
          <p:cNvSpPr txBox="1">
            <a:spLocks noChangeArrowheads="1"/>
          </p:cNvSpPr>
          <p:nvPr/>
        </p:nvSpPr>
        <p:spPr bwMode="auto">
          <a:xfrm>
            <a:off x="687388" y="974725"/>
            <a:ext cx="2012950" cy="2041525"/>
          </a:xfrm>
          <a:prstGeom prst="rect">
            <a:avLst/>
          </a:prstGeom>
          <a:noFill/>
          <a:ln w="9525">
            <a:noFill/>
            <a:miter lim="800000"/>
            <a:headEnd/>
            <a:tailEnd/>
          </a:ln>
        </p:spPr>
        <p:txBody>
          <a:bodyPr wrap="none">
            <a:spAutoFit/>
          </a:bodyPr>
          <a:lstStyle/>
          <a:p>
            <a:pPr algn="ctr"/>
            <a:r>
              <a:rPr kumimoji="1" lang="en-US" altLang="zh-CN" sz="3200" b="1" dirty="0">
                <a:solidFill>
                  <a:srgbClr val="FF0000"/>
                </a:solidFill>
              </a:rPr>
              <a:t>Crick’s </a:t>
            </a:r>
          </a:p>
          <a:p>
            <a:pPr algn="ctr"/>
            <a:r>
              <a:rPr kumimoji="1" lang="en-US" altLang="zh-CN" sz="3200" b="1" dirty="0">
                <a:solidFill>
                  <a:srgbClr val="FF0000"/>
                </a:solidFill>
              </a:rPr>
              <a:t>adaptor</a:t>
            </a:r>
          </a:p>
          <a:p>
            <a:pPr algn="ctr"/>
            <a:r>
              <a:rPr kumimoji="1" lang="en-US" altLang="zh-CN" sz="3200" b="1" dirty="0">
                <a:solidFill>
                  <a:srgbClr val="FF0000"/>
                </a:solidFill>
              </a:rPr>
              <a:t>hypothesis</a:t>
            </a:r>
          </a:p>
          <a:p>
            <a:pPr algn="ctr"/>
            <a:endParaRPr lang="en-US" altLang="zh-CN" sz="3200" dirty="0"/>
          </a:p>
        </p:txBody>
      </p:sp>
      <p:sp>
        <p:nvSpPr>
          <p:cNvPr id="8199" name="Text Box 13"/>
          <p:cNvSpPr txBox="1">
            <a:spLocks noChangeArrowheads="1"/>
          </p:cNvSpPr>
          <p:nvPr/>
        </p:nvSpPr>
        <p:spPr bwMode="auto">
          <a:xfrm>
            <a:off x="6107113" y="4192588"/>
            <a:ext cx="1150937" cy="457200"/>
          </a:xfrm>
          <a:prstGeom prst="rect">
            <a:avLst/>
          </a:prstGeom>
          <a:noFill/>
          <a:ln w="9525">
            <a:noFill/>
            <a:miter lim="800000"/>
            <a:headEnd/>
            <a:tailEnd/>
          </a:ln>
        </p:spPr>
        <p:txBody>
          <a:bodyPr wrap="none">
            <a:spAutoFit/>
          </a:bodyPr>
          <a:lstStyle/>
          <a:p>
            <a:pPr algn="ctr"/>
            <a:r>
              <a:rPr lang="en-US" altLang="zh-CN" sz="2400" b="1" dirty="0">
                <a:solidFill>
                  <a:srgbClr val="FF0000"/>
                </a:solidFill>
              </a:rPr>
              <a:t>(tRNA)</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unnumbered_27_p1127"/>
          <p:cNvPicPr>
            <a:picLocks noChangeAspect="1" noChangeArrowheads="1"/>
          </p:cNvPicPr>
          <p:nvPr/>
        </p:nvPicPr>
        <p:blipFill>
          <a:blip r:embed="rId3" cstate="print"/>
          <a:srcRect/>
          <a:stretch>
            <a:fillRect/>
          </a:stretch>
        </p:blipFill>
        <p:spPr bwMode="auto">
          <a:xfrm>
            <a:off x="1638300" y="152400"/>
            <a:ext cx="5878513" cy="6557963"/>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ChangeArrowheads="1"/>
          </p:cNvSpPr>
          <p:nvPr/>
        </p:nvSpPr>
        <p:spPr bwMode="auto">
          <a:xfrm>
            <a:off x="3107961" y="402640"/>
            <a:ext cx="6048672" cy="4755148"/>
          </a:xfrm>
          <a:prstGeom prst="rect">
            <a:avLst/>
          </a:prstGeom>
          <a:noFill/>
          <a:ln w="9525">
            <a:noFill/>
            <a:miter lim="800000"/>
            <a:headEnd/>
            <a:tailEnd/>
          </a:ln>
        </p:spPr>
        <p:txBody>
          <a:bodyPr wrap="square">
            <a:spAutoFit/>
          </a:bodyPr>
          <a:lstStyle/>
          <a:p>
            <a:pPr>
              <a:defRPr/>
            </a:pPr>
            <a:r>
              <a:rPr kumimoji="1" lang="en-US" altLang="zh-CN" sz="3600" b="1" dirty="0"/>
              <a:t>  </a:t>
            </a:r>
            <a:r>
              <a:rPr kumimoji="1" lang="en-US" altLang="zh-CN" sz="3300" b="1" dirty="0"/>
              <a:t>The Met charged on tRNA</a:t>
            </a:r>
            <a:r>
              <a:rPr kumimoji="1" lang="en-US" altLang="zh-CN" sz="3300" b="1" baseline="30000" dirty="0"/>
              <a:t>fMet</a:t>
            </a:r>
            <a:r>
              <a:rPr kumimoji="1" lang="en-US" altLang="zh-CN" sz="3300" b="1" dirty="0"/>
              <a:t> </a:t>
            </a:r>
          </a:p>
          <a:p>
            <a:pPr>
              <a:defRPr/>
            </a:pPr>
            <a:r>
              <a:rPr kumimoji="1" lang="en-US" altLang="zh-CN" sz="3300" b="1" dirty="0"/>
              <a:t>  (by </a:t>
            </a:r>
            <a:r>
              <a:rPr kumimoji="1" lang="en-US" altLang="zh-CN" sz="3300" b="1" dirty="0">
                <a:effectLst>
                  <a:outerShdw blurRad="38100" dist="38100" dir="2700000" algn="tl">
                    <a:srgbClr val="C0C0C0"/>
                  </a:outerShdw>
                </a:effectLst>
              </a:rPr>
              <a:t>Met-tRNA synthetase</a:t>
            </a:r>
            <a:r>
              <a:rPr kumimoji="1" lang="en-US" altLang="zh-CN" sz="3300" b="1" dirty="0"/>
              <a:t>) is </a:t>
            </a:r>
          </a:p>
          <a:p>
            <a:pPr>
              <a:defRPr/>
            </a:pPr>
            <a:r>
              <a:rPr kumimoji="1" lang="en-US" altLang="zh-CN" sz="3300" b="1" dirty="0"/>
              <a:t>  specifically formylated by</a:t>
            </a:r>
            <a:r>
              <a:rPr kumimoji="1" lang="en-US" altLang="zh-CN" sz="3300" b="1" dirty="0">
                <a:effectLst>
                  <a:outerShdw blurRad="38100" dist="38100" dir="2700000" algn="tl">
                    <a:srgbClr val="C0C0C0"/>
                  </a:outerShdw>
                </a:effectLst>
              </a:rPr>
              <a:t> </a:t>
            </a:r>
          </a:p>
          <a:p>
            <a:pPr>
              <a:defRPr/>
            </a:pPr>
            <a:r>
              <a:rPr kumimoji="1" lang="en-US" altLang="zh-CN" sz="3300" b="1" dirty="0"/>
              <a:t>  the action of</a:t>
            </a:r>
            <a:r>
              <a:rPr kumimoji="1" lang="en-US" altLang="zh-CN" sz="3300" b="1" dirty="0">
                <a:effectLst>
                  <a:outerShdw blurRad="38100" dist="38100" dir="2700000" algn="tl">
                    <a:srgbClr val="C0C0C0"/>
                  </a:outerShdw>
                </a:effectLst>
              </a:rPr>
              <a:t> transformylase</a:t>
            </a:r>
            <a:r>
              <a:rPr kumimoji="1" lang="en-US" altLang="zh-CN" sz="3300" b="1" dirty="0"/>
              <a:t> </a:t>
            </a:r>
          </a:p>
          <a:p>
            <a:pPr>
              <a:defRPr/>
            </a:pPr>
            <a:r>
              <a:rPr kumimoji="1" lang="en-US" altLang="zh-CN" sz="3300" b="1" dirty="0"/>
              <a:t>  to form </a:t>
            </a:r>
            <a:r>
              <a:rPr kumimoji="1" lang="en-US" altLang="zh-CN" sz="3300" b="1" dirty="0">
                <a:solidFill>
                  <a:srgbClr val="FF0000"/>
                </a:solidFill>
              </a:rPr>
              <a:t>fMet-tRNA</a:t>
            </a:r>
            <a:r>
              <a:rPr kumimoji="1" lang="en-US" altLang="zh-CN" sz="3300" b="1" baseline="30000" dirty="0">
                <a:solidFill>
                  <a:srgbClr val="FF0000"/>
                </a:solidFill>
              </a:rPr>
              <a:t>fMet</a:t>
            </a:r>
            <a:r>
              <a:rPr kumimoji="1" lang="en-US" altLang="zh-CN" sz="3300" b="1" dirty="0"/>
              <a:t> </a:t>
            </a:r>
          </a:p>
          <a:p>
            <a:pPr>
              <a:defRPr/>
            </a:pPr>
            <a:r>
              <a:rPr kumimoji="1" lang="en-US" altLang="zh-CN" sz="3300" b="1" dirty="0"/>
              <a:t>  in bacteria;</a:t>
            </a:r>
          </a:p>
          <a:p>
            <a:pPr>
              <a:defRPr/>
            </a:pPr>
            <a:r>
              <a:rPr kumimoji="1" lang="en-US" altLang="zh-CN" sz="3300" b="1" i="1" dirty="0">
                <a:effectLst>
                  <a:outerShdw blurRad="38100" dist="38100" dir="2700000" algn="tl">
                    <a:srgbClr val="C0C0C0"/>
                  </a:outerShdw>
                </a:effectLst>
              </a:rPr>
              <a:t>  </a:t>
            </a:r>
            <a:r>
              <a:rPr kumimoji="1" lang="en-US" altLang="zh-CN" sz="3300" b="1" i="1" dirty="0">
                <a:solidFill>
                  <a:srgbClr val="3333FF"/>
                </a:solidFill>
                <a:effectLst>
                  <a:outerShdw blurRad="38100" dist="38100" dir="2700000" algn="tl">
                    <a:srgbClr val="C0C0C0"/>
                  </a:outerShdw>
                </a:effectLst>
              </a:rPr>
              <a:t>N</a:t>
            </a:r>
            <a:r>
              <a:rPr kumimoji="1" lang="en-US" altLang="zh-CN" sz="3300" b="1" baseline="30000" dirty="0">
                <a:solidFill>
                  <a:srgbClr val="3333FF"/>
                </a:solidFill>
                <a:effectLst>
                  <a:outerShdw blurRad="38100" dist="38100" dir="2700000" algn="tl">
                    <a:srgbClr val="C0C0C0"/>
                  </a:outerShdw>
                </a:effectLst>
              </a:rPr>
              <a:t>10</a:t>
            </a:r>
            <a:r>
              <a:rPr kumimoji="1" lang="en-US" altLang="zh-CN" sz="3300" b="1" dirty="0">
                <a:solidFill>
                  <a:srgbClr val="3333FF"/>
                </a:solidFill>
                <a:effectLst>
                  <a:outerShdw blurRad="38100" dist="38100" dir="2700000" algn="tl">
                    <a:srgbClr val="C0C0C0"/>
                  </a:outerShdw>
                </a:effectLst>
              </a:rPr>
              <a:t>-Formyltetrahydrofolate</a:t>
            </a:r>
            <a:r>
              <a:rPr kumimoji="1" lang="en-US" altLang="zh-CN" sz="3300" b="1" dirty="0"/>
              <a:t> </a:t>
            </a:r>
          </a:p>
          <a:p>
            <a:pPr>
              <a:defRPr/>
            </a:pPr>
            <a:r>
              <a:rPr kumimoji="1" lang="en-US" altLang="zh-CN" sz="3300" b="1" dirty="0"/>
              <a:t>  provides the formyl group.</a:t>
            </a:r>
          </a:p>
          <a:p>
            <a:pPr>
              <a:defRPr/>
            </a:pPr>
            <a:endParaRPr kumimoji="1" lang="en-US" altLang="zh-CN" sz="3600" b="1" dirty="0"/>
          </a:p>
        </p:txBody>
      </p:sp>
      <p:sp>
        <p:nvSpPr>
          <p:cNvPr id="71684" name="AutoShape 4"/>
          <p:cNvSpPr>
            <a:spLocks noChangeArrowheads="1"/>
          </p:cNvSpPr>
          <p:nvPr/>
        </p:nvSpPr>
        <p:spPr bwMode="auto">
          <a:xfrm>
            <a:off x="684213" y="4724400"/>
            <a:ext cx="153987" cy="433388"/>
          </a:xfrm>
          <a:prstGeom prst="upArrow">
            <a:avLst>
              <a:gd name="adj1" fmla="val 50000"/>
              <a:gd name="adj2" fmla="val 70361"/>
            </a:avLst>
          </a:prstGeom>
          <a:solidFill>
            <a:srgbClr val="FF0000"/>
          </a:solidFill>
          <a:ln w="9525">
            <a:solidFill>
              <a:srgbClr val="FF0000"/>
            </a:solidFill>
            <a:miter lim="800000"/>
            <a:headEnd/>
            <a:tailEnd/>
          </a:ln>
        </p:spPr>
        <p:txBody>
          <a:bodyPr vert="eaVert" wrap="none" anchor="ctr"/>
          <a:lstStyle/>
          <a:p>
            <a:pPr algn="ctr"/>
            <a:endParaRPr lang="zh-CN" altLang="en-US"/>
          </a:p>
        </p:txBody>
      </p:sp>
      <p:pic>
        <p:nvPicPr>
          <p:cNvPr id="5" name="图片 4"/>
          <p:cNvPicPr>
            <a:picLocks noChangeAspect="1"/>
          </p:cNvPicPr>
          <p:nvPr/>
        </p:nvPicPr>
        <p:blipFill rotWithShape="1">
          <a:blip r:embed="rId2"/>
          <a:srcRect l="23453" t="10945" r="56488" b="11807"/>
          <a:stretch/>
        </p:blipFill>
        <p:spPr>
          <a:xfrm>
            <a:off x="14707" y="0"/>
            <a:ext cx="3093254" cy="6700519"/>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364" y="548680"/>
            <a:ext cx="9144000" cy="1143000"/>
          </a:xfrm>
        </p:spPr>
        <p:txBody>
          <a:bodyPr/>
          <a:lstStyle/>
          <a:p>
            <a:pPr eaLnBrk="1" hangingPunct="1">
              <a:defRPr/>
            </a:pPr>
            <a:r>
              <a:rPr lang="en-US" altLang="zh-CN" sz="4200" b="1" dirty="0">
                <a:solidFill>
                  <a:srgbClr val="3333FF"/>
                </a:solidFill>
                <a:latin typeface="Times New Roman" panose="02020603050405020304" pitchFamily="18" charset="0"/>
                <a:cs typeface="Times New Roman" panose="02020603050405020304" pitchFamily="18" charset="0"/>
              </a:rPr>
              <a:t>21. The Shine-Dalgarno sequence and a nearby AUG marks the start site of translation on a bacterial mRNA</a:t>
            </a:r>
            <a:r>
              <a:rPr lang="en-US" altLang="zh-CN" sz="4200" dirty="0">
                <a:latin typeface="Times New Roman" panose="02020603050405020304" pitchFamily="18" charset="0"/>
                <a:cs typeface="Times New Roman" panose="02020603050405020304" pitchFamily="18" charset="0"/>
              </a:rPr>
              <a:t> </a:t>
            </a:r>
          </a:p>
        </p:txBody>
      </p:sp>
      <p:sp>
        <p:nvSpPr>
          <p:cNvPr id="77827" name="Rectangle 3"/>
          <p:cNvSpPr>
            <a:spLocks noGrp="1" noChangeArrowheads="1"/>
          </p:cNvSpPr>
          <p:nvPr>
            <p:ph type="body" idx="1"/>
          </p:nvPr>
        </p:nvSpPr>
        <p:spPr>
          <a:xfrm>
            <a:off x="364" y="2204864"/>
            <a:ext cx="9001000" cy="4114800"/>
          </a:xfrm>
        </p:spPr>
        <p:txBody>
          <a:bodyPr/>
          <a:lstStyle/>
          <a:p>
            <a:pPr eaLnBrk="1" hangingPunct="1">
              <a:lnSpc>
                <a:spcPct val="90000"/>
              </a:lnSpc>
              <a:defRPr/>
            </a:pPr>
            <a:r>
              <a:rPr lang="en-US" altLang="zh-CN" sz="2800" b="1" dirty="0">
                <a:latin typeface="Times New Roman" pitchFamily="18" charset="0"/>
              </a:rPr>
              <a:t>Sequence comparison of the initiator region of all bacterial mRNAs revealed that a </a:t>
            </a:r>
            <a:r>
              <a:rPr lang="en-US" altLang="zh-CN" sz="2800" b="1" dirty="0">
                <a:solidFill>
                  <a:srgbClr val="FF0000"/>
                </a:solidFill>
                <a:effectLst>
                  <a:outerShdw blurRad="38100" dist="38100" dir="2700000" algn="tl">
                    <a:srgbClr val="C0C0C0"/>
                  </a:outerShdw>
                </a:effectLst>
                <a:latin typeface="Times New Roman" pitchFamily="18" charset="0"/>
              </a:rPr>
              <a:t>purine-rich</a:t>
            </a:r>
            <a:r>
              <a:rPr lang="en-US" altLang="zh-CN" sz="2800" b="1" dirty="0">
                <a:solidFill>
                  <a:srgbClr val="FF0000"/>
                </a:solidFill>
                <a:latin typeface="Times New Roman" pitchFamily="18" charset="0"/>
              </a:rPr>
              <a:t> </a:t>
            </a:r>
            <a:r>
              <a:rPr lang="en-US" altLang="zh-CN" sz="2800" b="1" dirty="0">
                <a:latin typeface="Times New Roman" pitchFamily="18" charset="0"/>
              </a:rPr>
              <a:t>sequence called </a:t>
            </a:r>
            <a:r>
              <a:rPr lang="en-US" altLang="zh-CN" sz="2800" b="1" dirty="0">
                <a:solidFill>
                  <a:srgbClr val="FF0000"/>
                </a:solidFill>
                <a:latin typeface="Times New Roman" pitchFamily="18" charset="0"/>
              </a:rPr>
              <a:t>Shine-Dalgarno</a:t>
            </a:r>
            <a:r>
              <a:rPr lang="en-US" altLang="zh-CN" sz="2800" b="1" dirty="0">
                <a:latin typeface="Times New Roman" pitchFamily="18" charset="0"/>
              </a:rPr>
              <a:t> sequence is located about 10 nucleotides upstream the initiating AUG (or rarely GUG in bacteria) codon.</a:t>
            </a:r>
          </a:p>
          <a:p>
            <a:pPr eaLnBrk="1" hangingPunct="1">
              <a:lnSpc>
                <a:spcPct val="90000"/>
              </a:lnSpc>
              <a:defRPr/>
            </a:pPr>
            <a:r>
              <a:rPr lang="en-US" altLang="zh-CN" sz="2800" b="1" dirty="0">
                <a:latin typeface="Times New Roman" pitchFamily="18" charset="0"/>
              </a:rPr>
              <a:t>This purine-rich sequence was found to be complementary to a </a:t>
            </a:r>
            <a:r>
              <a:rPr lang="en-US" altLang="zh-CN" sz="2800" b="1" dirty="0">
                <a:solidFill>
                  <a:srgbClr val="3333FF"/>
                </a:solidFill>
                <a:effectLst>
                  <a:outerShdw blurRad="38100" dist="38100" dir="2700000" algn="tl">
                    <a:srgbClr val="C0C0C0"/>
                  </a:outerShdw>
                </a:effectLst>
                <a:latin typeface="Times New Roman" pitchFamily="18" charset="0"/>
              </a:rPr>
              <a:t>pyrimidine-rich</a:t>
            </a:r>
            <a:r>
              <a:rPr lang="en-US" altLang="zh-CN" sz="2800" b="1" dirty="0">
                <a:latin typeface="Times New Roman" pitchFamily="18" charset="0"/>
              </a:rPr>
              <a:t> sequence at the 3’ end of the </a:t>
            </a:r>
            <a:r>
              <a:rPr lang="en-US" altLang="zh-CN" sz="2800" b="1" dirty="0">
                <a:solidFill>
                  <a:srgbClr val="3333FF"/>
                </a:solidFill>
                <a:effectLst>
                  <a:outerShdw blurRad="38100" dist="38100" dir="2700000" algn="tl">
                    <a:srgbClr val="C0C0C0"/>
                  </a:outerShdw>
                </a:effectLst>
                <a:latin typeface="Times New Roman" pitchFamily="18" charset="0"/>
              </a:rPr>
              <a:t>16S rRNA</a:t>
            </a:r>
            <a:r>
              <a:rPr lang="en-US" altLang="zh-CN" sz="2800" b="1" dirty="0">
                <a:latin typeface="Times New Roman" pitchFamily="18" charset="0"/>
              </a:rPr>
              <a:t> present in the 30S subunit of the ribosomes.</a:t>
            </a:r>
          </a:p>
          <a:p>
            <a:pPr eaLnBrk="1" hangingPunct="1">
              <a:lnSpc>
                <a:spcPct val="90000"/>
              </a:lnSpc>
              <a:defRPr/>
            </a:pPr>
            <a:r>
              <a:rPr lang="en-US" altLang="zh-CN" sz="2800" b="1" dirty="0">
                <a:latin typeface="Times New Roman" pitchFamily="18" charset="0"/>
              </a:rPr>
              <a:t>The Shine-Dalgarno sequence may thus serve as the </a:t>
            </a:r>
            <a:r>
              <a:rPr lang="en-US" altLang="zh-CN" sz="2800" b="1" dirty="0">
                <a:solidFill>
                  <a:srgbClr val="FF0000"/>
                </a:solidFill>
                <a:effectLst>
                  <a:outerShdw blurRad="38100" dist="38100" dir="2700000" algn="tl">
                    <a:srgbClr val="C0C0C0"/>
                  </a:outerShdw>
                </a:effectLst>
                <a:latin typeface="Times New Roman" pitchFamily="18" charset="0"/>
              </a:rPr>
              <a:t>ribosome binding site</a:t>
            </a:r>
            <a:r>
              <a:rPr lang="en-US" altLang="zh-CN" sz="2800" b="1" dirty="0">
                <a:latin typeface="Times New Roman" pitchFamily="18" charset="0"/>
              </a:rPr>
              <a:t> on bacterial mRNAs.</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Text Box 4"/>
          <p:cNvSpPr txBox="1">
            <a:spLocks noChangeArrowheads="1"/>
          </p:cNvSpPr>
          <p:nvPr/>
        </p:nvSpPr>
        <p:spPr bwMode="auto">
          <a:xfrm>
            <a:off x="250825" y="5300663"/>
            <a:ext cx="8569325" cy="1800225"/>
          </a:xfrm>
          <a:prstGeom prst="rect">
            <a:avLst/>
          </a:prstGeom>
          <a:noFill/>
          <a:ln w="9525">
            <a:noFill/>
            <a:miter lim="800000"/>
            <a:headEnd/>
            <a:tailEnd/>
          </a:ln>
          <a:effectLst/>
        </p:spPr>
        <p:txBody>
          <a:bodyPr>
            <a:spAutoFit/>
          </a:bodyPr>
          <a:lstStyle/>
          <a:p>
            <a:pPr algn="ctr">
              <a:defRPr/>
            </a:pPr>
            <a:r>
              <a:rPr kumimoji="1" lang="en-US" altLang="zh-CN" sz="2800" b="1" dirty="0">
                <a:solidFill>
                  <a:srgbClr val="3333FF"/>
                </a:solidFill>
              </a:rPr>
              <a:t>A purine-rich Shine-Dalgarno sequence and a AUG</a:t>
            </a:r>
          </a:p>
          <a:p>
            <a:pPr algn="ctr">
              <a:defRPr/>
            </a:pPr>
            <a:r>
              <a:rPr kumimoji="1" lang="en-US" altLang="zh-CN" sz="2800" b="1" dirty="0">
                <a:solidFill>
                  <a:srgbClr val="3333FF"/>
                </a:solidFill>
              </a:rPr>
              <a:t>codon mark the start site of polypeptide synthesis </a:t>
            </a:r>
          </a:p>
          <a:p>
            <a:pPr algn="ctr">
              <a:defRPr/>
            </a:pPr>
            <a:r>
              <a:rPr kumimoji="1" lang="en-US" altLang="zh-CN" sz="2800" b="1" dirty="0">
                <a:solidFill>
                  <a:srgbClr val="3333FF"/>
                </a:solidFill>
              </a:rPr>
              <a:t>on bacterial mRNA molecules. </a:t>
            </a:r>
          </a:p>
          <a:p>
            <a:pPr algn="ctr">
              <a:defRPr/>
            </a:pPr>
            <a:endParaRPr lang="en-US" altLang="zh-CN" sz="2800" b="1" dirty="0"/>
          </a:p>
        </p:txBody>
      </p:sp>
      <p:pic>
        <p:nvPicPr>
          <p:cNvPr id="73731" name="Picture 6"/>
          <p:cNvPicPr>
            <a:picLocks noChangeAspect="1" noChangeArrowheads="1"/>
          </p:cNvPicPr>
          <p:nvPr/>
        </p:nvPicPr>
        <p:blipFill>
          <a:blip r:embed="rId2"/>
          <a:srcRect/>
          <a:stretch>
            <a:fillRect/>
          </a:stretch>
        </p:blipFill>
        <p:spPr bwMode="auto">
          <a:xfrm>
            <a:off x="323850" y="692150"/>
            <a:ext cx="8535988" cy="3779838"/>
          </a:xfrm>
          <a:prstGeom prst="rect">
            <a:avLst/>
          </a:prstGeom>
          <a:noFill/>
          <a:ln w="9525">
            <a:noFill/>
            <a:miter lim="800000"/>
            <a:headEnd/>
            <a:tailEnd/>
          </a:ln>
        </p:spPr>
      </p:pic>
      <p:sp>
        <p:nvSpPr>
          <p:cNvPr id="73732" name="Rectangle 7"/>
          <p:cNvSpPr>
            <a:spLocks noChangeArrowheads="1"/>
          </p:cNvSpPr>
          <p:nvPr/>
        </p:nvSpPr>
        <p:spPr bwMode="auto">
          <a:xfrm>
            <a:off x="2051050" y="3141663"/>
            <a:ext cx="936625" cy="503237"/>
          </a:xfrm>
          <a:prstGeom prst="rect">
            <a:avLst/>
          </a:prstGeom>
          <a:noFill/>
          <a:ln w="38100">
            <a:solidFill>
              <a:srgbClr val="FF0000"/>
            </a:solidFill>
            <a:miter lim="800000"/>
            <a:headEnd/>
            <a:tailEnd/>
          </a:ln>
        </p:spPr>
        <p:txBody>
          <a:bodyPr wrap="none" anchor="ctr"/>
          <a:lstStyle/>
          <a:p>
            <a:pPr algn="ct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07504" y="404664"/>
            <a:ext cx="8928992" cy="1143000"/>
          </a:xfrm>
        </p:spPr>
        <p:txBody>
          <a:bodyPr/>
          <a:lstStyle/>
          <a:p>
            <a:pPr eaLnBrk="1" hangingPunct="1"/>
            <a:r>
              <a:rPr lang="en-US" altLang="zh-CN" sz="3600" b="1" dirty="0">
                <a:solidFill>
                  <a:srgbClr val="3333FF"/>
                </a:solidFill>
                <a:latin typeface="Times New Roman" pitchFamily="18" charset="0"/>
              </a:rPr>
              <a:t>22. Aided by initiation factors, the mRNA,  </a:t>
            </a:r>
            <a:br>
              <a:rPr lang="en-US" altLang="zh-CN" sz="3600" b="1" dirty="0">
                <a:solidFill>
                  <a:srgbClr val="3333FF"/>
                </a:solidFill>
                <a:latin typeface="Times New Roman" pitchFamily="18" charset="0"/>
              </a:rPr>
            </a:br>
            <a:r>
              <a:rPr lang="en-US" altLang="zh-CN" sz="3600" b="1" dirty="0">
                <a:solidFill>
                  <a:srgbClr val="3333FF"/>
                </a:solidFill>
                <a:latin typeface="Times New Roman" pitchFamily="18" charset="0"/>
              </a:rPr>
              <a:t>the fMet-tRNA</a:t>
            </a:r>
            <a:r>
              <a:rPr lang="en-US" altLang="zh-CN" sz="3600" b="1" baseline="30000" dirty="0">
                <a:solidFill>
                  <a:srgbClr val="3333FF"/>
                </a:solidFill>
                <a:latin typeface="Times New Roman" pitchFamily="18" charset="0"/>
              </a:rPr>
              <a:t>fMet</a:t>
            </a:r>
            <a:r>
              <a:rPr lang="en-US" altLang="zh-CN" sz="3600" b="1" dirty="0">
                <a:solidFill>
                  <a:srgbClr val="3333FF"/>
                </a:solidFill>
                <a:latin typeface="Times New Roman" pitchFamily="18" charset="0"/>
              </a:rPr>
              <a:t> and the ribosome assemble to form an initiation complex</a:t>
            </a:r>
            <a:r>
              <a:rPr lang="en-US" altLang="zh-CN" sz="3600" dirty="0"/>
              <a:t> </a:t>
            </a:r>
          </a:p>
        </p:txBody>
      </p:sp>
      <p:sp>
        <p:nvSpPr>
          <p:cNvPr id="79875" name="Rectangle 3"/>
          <p:cNvSpPr>
            <a:spLocks noGrp="1" noChangeArrowheads="1"/>
          </p:cNvSpPr>
          <p:nvPr>
            <p:ph type="body" idx="1"/>
          </p:nvPr>
        </p:nvSpPr>
        <p:spPr>
          <a:xfrm>
            <a:off x="0" y="1988840"/>
            <a:ext cx="9144000" cy="4114800"/>
          </a:xfrm>
        </p:spPr>
        <p:txBody>
          <a:bodyPr/>
          <a:lstStyle/>
          <a:p>
            <a:pPr eaLnBrk="1" hangingPunct="1">
              <a:lnSpc>
                <a:spcPct val="90000"/>
              </a:lnSpc>
              <a:defRPr/>
            </a:pPr>
            <a:r>
              <a:rPr lang="en-US" altLang="zh-CN" sz="2800" b="1" dirty="0">
                <a:latin typeface="Times New Roman" pitchFamily="18" charset="0"/>
              </a:rPr>
              <a:t>The 16S rRNA directs the 30S subunit of ribosome to the initiation site of the mRNA (through base pairing).</a:t>
            </a:r>
          </a:p>
          <a:p>
            <a:pPr eaLnBrk="1" hangingPunct="1">
              <a:lnSpc>
                <a:spcPct val="90000"/>
              </a:lnSpc>
              <a:defRPr/>
            </a:pPr>
            <a:r>
              <a:rPr lang="en-US" altLang="zh-CN" sz="2800" b="1" dirty="0">
                <a:effectLst>
                  <a:outerShdw blurRad="38100" dist="38100" dir="2700000" algn="tl">
                    <a:srgbClr val="C0C0C0"/>
                  </a:outerShdw>
                </a:effectLst>
                <a:latin typeface="Times New Roman" pitchFamily="18" charset="0"/>
              </a:rPr>
              <a:t>IF3</a:t>
            </a:r>
            <a:r>
              <a:rPr lang="en-US" altLang="zh-CN" sz="2800" b="1" dirty="0">
                <a:latin typeface="Times New Roman" pitchFamily="18" charset="0"/>
              </a:rPr>
              <a:t> binds to the 30S subunit to prevent its premature association with the 50S subunit.</a:t>
            </a:r>
          </a:p>
          <a:p>
            <a:pPr eaLnBrk="1" hangingPunct="1">
              <a:lnSpc>
                <a:spcPct val="90000"/>
              </a:lnSpc>
              <a:defRPr/>
            </a:pPr>
            <a:r>
              <a:rPr lang="en-US" altLang="zh-CN" sz="2800" b="1" dirty="0">
                <a:effectLst>
                  <a:outerShdw blurRad="38100" dist="38100" dir="2700000" algn="tl">
                    <a:srgbClr val="C0C0C0"/>
                  </a:outerShdw>
                </a:effectLst>
                <a:latin typeface="Times New Roman" pitchFamily="18" charset="0"/>
              </a:rPr>
              <a:t>IF2</a:t>
            </a:r>
            <a:r>
              <a:rPr lang="en-US" altLang="zh-CN" sz="2800" b="1" dirty="0">
                <a:latin typeface="Times New Roman" pitchFamily="18" charset="0"/>
              </a:rPr>
              <a:t> (with GTP bound) then helps the fMet-tRNA</a:t>
            </a:r>
            <a:r>
              <a:rPr lang="en-US" altLang="zh-CN" sz="2800" b="1" baseline="30000" dirty="0">
                <a:latin typeface="Times New Roman" pitchFamily="18" charset="0"/>
              </a:rPr>
              <a:t>fMet</a:t>
            </a:r>
            <a:r>
              <a:rPr lang="en-US" altLang="zh-CN" sz="2800" b="1" dirty="0">
                <a:latin typeface="Times New Roman" pitchFamily="18" charset="0"/>
              </a:rPr>
              <a:t> to enter the</a:t>
            </a:r>
            <a:r>
              <a:rPr lang="en-US" altLang="zh-CN" sz="2800" b="1" dirty="0">
                <a:solidFill>
                  <a:srgbClr val="FF0000"/>
                </a:solidFill>
                <a:latin typeface="Times New Roman" pitchFamily="18" charset="0"/>
              </a:rPr>
              <a:t> P</a:t>
            </a:r>
            <a:r>
              <a:rPr lang="en-US" altLang="zh-CN" sz="2800" b="1" dirty="0">
                <a:latin typeface="Times New Roman" pitchFamily="18" charset="0"/>
              </a:rPr>
              <a:t> (peptidyl) site on the 30S subunit where the initiation codon is located (no other aminoacyl-tRNA can enter the P site!).</a:t>
            </a:r>
          </a:p>
          <a:p>
            <a:pPr eaLnBrk="1" hangingPunct="1">
              <a:lnSpc>
                <a:spcPct val="90000"/>
              </a:lnSpc>
              <a:defRPr/>
            </a:pPr>
            <a:r>
              <a:rPr lang="en-US" altLang="zh-CN" sz="2800" b="1" dirty="0">
                <a:latin typeface="Times New Roman" pitchFamily="18" charset="0"/>
              </a:rPr>
              <a:t>The joining of the 50S subunit releases all the initiation factors and forms the initiation complex.</a:t>
            </a:r>
          </a:p>
          <a:p>
            <a:pPr eaLnBrk="1" hangingPunct="1">
              <a:lnSpc>
                <a:spcPct val="90000"/>
              </a:lnSpc>
              <a:defRPr/>
            </a:pPr>
            <a:endParaRPr lang="en-US" altLang="zh-CN" sz="2800" b="1" dirty="0">
              <a:latin typeface="Times New Roman"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3"/>
          <p:cNvSpPr txBox="1">
            <a:spLocks noChangeArrowheads="1"/>
          </p:cNvSpPr>
          <p:nvPr/>
        </p:nvSpPr>
        <p:spPr bwMode="auto">
          <a:xfrm>
            <a:off x="4211638" y="4005263"/>
            <a:ext cx="4891083" cy="2677656"/>
          </a:xfrm>
          <a:prstGeom prst="rect">
            <a:avLst/>
          </a:prstGeom>
          <a:noFill/>
          <a:ln w="9525">
            <a:noFill/>
            <a:miter lim="800000"/>
            <a:headEnd/>
            <a:tailEnd/>
          </a:ln>
        </p:spPr>
        <p:txBody>
          <a:bodyPr wrap="none">
            <a:spAutoFit/>
          </a:bodyPr>
          <a:lstStyle/>
          <a:p>
            <a:r>
              <a:rPr kumimoji="1" lang="en-US" altLang="zh-CN" sz="2400" b="1" dirty="0">
                <a:solidFill>
                  <a:srgbClr val="3333FF"/>
                </a:solidFill>
              </a:rPr>
              <a:t>The initiating complex is assembled</a:t>
            </a:r>
          </a:p>
          <a:p>
            <a:r>
              <a:rPr kumimoji="1" lang="en-US" altLang="zh-CN" sz="2400" b="1" dirty="0">
                <a:solidFill>
                  <a:srgbClr val="3333FF"/>
                </a:solidFill>
              </a:rPr>
              <a:t>from the small subunit of the </a:t>
            </a:r>
          </a:p>
          <a:p>
            <a:r>
              <a:rPr kumimoji="1" lang="en-US" altLang="zh-CN" sz="2400" b="1" dirty="0">
                <a:solidFill>
                  <a:srgbClr val="3333FF"/>
                </a:solidFill>
              </a:rPr>
              <a:t>ribosome, the mRNA, the initiating </a:t>
            </a:r>
          </a:p>
          <a:p>
            <a:r>
              <a:rPr kumimoji="1" lang="en-US" altLang="zh-CN" sz="2400" b="1" dirty="0">
                <a:solidFill>
                  <a:srgbClr val="3333FF"/>
                </a:solidFill>
              </a:rPr>
              <a:t>aminoacyl-tRNA (being </a:t>
            </a:r>
          </a:p>
          <a:p>
            <a:r>
              <a:rPr kumimoji="1" lang="en-US" altLang="zh-CN" sz="2400" b="1" dirty="0">
                <a:solidFill>
                  <a:srgbClr val="3333FF"/>
                </a:solidFill>
              </a:rPr>
              <a:t>fMet-tRNA</a:t>
            </a:r>
            <a:r>
              <a:rPr kumimoji="1" lang="en-US" altLang="zh-CN" sz="2400" b="1" baseline="30000" dirty="0">
                <a:solidFill>
                  <a:srgbClr val="3333FF"/>
                </a:solidFill>
              </a:rPr>
              <a:t>fMet </a:t>
            </a:r>
            <a:r>
              <a:rPr kumimoji="1" lang="en-US" altLang="zh-CN" sz="2400" b="1" dirty="0">
                <a:solidFill>
                  <a:srgbClr val="3333FF"/>
                </a:solidFill>
              </a:rPr>
              <a:t>in bacteria), and the </a:t>
            </a:r>
          </a:p>
          <a:p>
            <a:r>
              <a:rPr kumimoji="1" lang="en-US" altLang="zh-CN" sz="2400" b="1" dirty="0">
                <a:solidFill>
                  <a:srgbClr val="3333FF"/>
                </a:solidFill>
              </a:rPr>
              <a:t>large subunit of the ribosome.</a:t>
            </a:r>
          </a:p>
          <a:p>
            <a:endParaRPr lang="en-US" altLang="zh-CN" sz="2400" b="1" dirty="0"/>
          </a:p>
        </p:txBody>
      </p:sp>
      <p:sp>
        <p:nvSpPr>
          <p:cNvPr id="75779" name="Text Box 4"/>
          <p:cNvSpPr txBox="1">
            <a:spLocks noChangeArrowheads="1"/>
          </p:cNvSpPr>
          <p:nvPr/>
        </p:nvSpPr>
        <p:spPr bwMode="auto">
          <a:xfrm>
            <a:off x="4427984" y="3363913"/>
            <a:ext cx="1593850" cy="641350"/>
          </a:xfrm>
          <a:prstGeom prst="rect">
            <a:avLst/>
          </a:prstGeom>
          <a:noFill/>
          <a:ln w="9525">
            <a:noFill/>
            <a:miter lim="800000"/>
            <a:headEnd/>
            <a:tailEnd/>
          </a:ln>
        </p:spPr>
        <p:txBody>
          <a:bodyPr wrap="none">
            <a:spAutoFit/>
          </a:bodyPr>
          <a:lstStyle/>
          <a:p>
            <a:r>
              <a:rPr lang="en-US" altLang="zh-CN" sz="3600" b="1" dirty="0">
                <a:solidFill>
                  <a:srgbClr val="FF0000"/>
                </a:solidFill>
              </a:rPr>
              <a:t>Stage 2</a:t>
            </a:r>
          </a:p>
        </p:txBody>
      </p:sp>
      <p:pic>
        <p:nvPicPr>
          <p:cNvPr id="5" name="Picture 2" descr="figure_27_25"/>
          <p:cNvPicPr>
            <a:picLocks noChangeAspect="1" noChangeArrowheads="1"/>
          </p:cNvPicPr>
          <p:nvPr/>
        </p:nvPicPr>
        <p:blipFill>
          <a:blip r:embed="rId3" cstate="print"/>
          <a:srcRect/>
          <a:stretch>
            <a:fillRect/>
          </a:stretch>
        </p:blipFill>
        <p:spPr bwMode="auto">
          <a:xfrm>
            <a:off x="755576" y="188640"/>
            <a:ext cx="3125788" cy="6557963"/>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table 27-08"/>
          <p:cNvPicPr>
            <a:picLocks noChangeAspect="1" noChangeArrowheads="1"/>
          </p:cNvPicPr>
          <p:nvPr/>
        </p:nvPicPr>
        <p:blipFill>
          <a:blip r:embed="rId3"/>
          <a:srcRect/>
          <a:stretch>
            <a:fillRect/>
          </a:stretch>
        </p:blipFill>
        <p:spPr bwMode="auto">
          <a:xfrm>
            <a:off x="304800" y="800100"/>
            <a:ext cx="8531225" cy="5265738"/>
          </a:xfrm>
          <a:prstGeom prst="rect">
            <a:avLst/>
          </a:prstGeom>
          <a:noFill/>
          <a:ln w="9525">
            <a:noFill/>
            <a:miter lim="800000"/>
            <a:headEnd/>
            <a:tailEnd/>
          </a:ln>
        </p:spPr>
      </p:pic>
      <p:sp>
        <p:nvSpPr>
          <p:cNvPr id="76803" name="TextBox 2"/>
          <p:cNvSpPr txBox="1">
            <a:spLocks noChangeArrowheads="1"/>
          </p:cNvSpPr>
          <p:nvPr/>
        </p:nvSpPr>
        <p:spPr bwMode="auto">
          <a:xfrm>
            <a:off x="1143000" y="1428750"/>
            <a:ext cx="1082675" cy="800100"/>
          </a:xfrm>
          <a:prstGeom prst="rect">
            <a:avLst/>
          </a:prstGeom>
          <a:noFill/>
          <a:ln w="9525">
            <a:noFill/>
            <a:miter lim="800000"/>
            <a:headEnd/>
            <a:tailEnd/>
          </a:ln>
        </p:spPr>
        <p:txBody>
          <a:bodyPr wrap="none">
            <a:spAutoFit/>
          </a:bodyPr>
          <a:lstStyle/>
          <a:p>
            <a:pPr algn="ctr"/>
            <a:r>
              <a:rPr lang="en-US" altLang="zh-CN" sz="2800" b="1" dirty="0">
                <a:solidFill>
                  <a:srgbClr val="FF0000"/>
                </a:solidFill>
              </a:rPr>
              <a:t>*****</a:t>
            </a:r>
          </a:p>
          <a:p>
            <a:pPr algn="ct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2345" y="404664"/>
            <a:ext cx="9144000" cy="1143000"/>
          </a:xfrm>
        </p:spPr>
        <p:txBody>
          <a:bodyPr/>
          <a:lstStyle/>
          <a:p>
            <a:pPr eaLnBrk="1" hangingPunct="1"/>
            <a:r>
              <a:rPr lang="en-US" altLang="zh-CN" sz="4200" b="1" dirty="0">
                <a:solidFill>
                  <a:srgbClr val="3333FF"/>
                </a:solidFill>
                <a:latin typeface="Times New Roman" panose="02020603050405020304" pitchFamily="18" charset="0"/>
                <a:cs typeface="Times New Roman" panose="02020603050405020304" pitchFamily="18" charset="0"/>
              </a:rPr>
              <a:t>23. The polypeptide chain is elongated via a repeating three-step reactions</a:t>
            </a:r>
            <a:r>
              <a:rPr lang="en-US" altLang="zh-CN" sz="4200" dirty="0">
                <a:latin typeface="Times New Roman" panose="02020603050405020304" pitchFamily="18" charset="0"/>
                <a:cs typeface="Times New Roman" panose="02020603050405020304" pitchFamily="18" charset="0"/>
              </a:rPr>
              <a:t> </a:t>
            </a:r>
          </a:p>
        </p:txBody>
      </p:sp>
      <p:sp>
        <p:nvSpPr>
          <p:cNvPr id="81923" name="Rectangle 3"/>
          <p:cNvSpPr>
            <a:spLocks noGrp="1" noChangeArrowheads="1"/>
          </p:cNvSpPr>
          <p:nvPr>
            <p:ph type="body" idx="1"/>
          </p:nvPr>
        </p:nvSpPr>
        <p:spPr>
          <a:xfrm>
            <a:off x="0" y="1988840"/>
            <a:ext cx="9144000" cy="4114800"/>
          </a:xfrm>
        </p:spPr>
        <p:txBody>
          <a:bodyPr/>
          <a:lstStyle/>
          <a:p>
            <a:pPr eaLnBrk="1" hangingPunct="1">
              <a:lnSpc>
                <a:spcPct val="90000"/>
              </a:lnSpc>
              <a:defRPr/>
            </a:pPr>
            <a:r>
              <a:rPr lang="en-US" altLang="zh-CN" sz="2800" b="1" dirty="0">
                <a:latin typeface="Times New Roman" pitchFamily="18" charset="0"/>
              </a:rPr>
              <a:t>The next aminoacyl-tRNA is delivered to the </a:t>
            </a:r>
            <a:r>
              <a:rPr lang="en-US" altLang="zh-CN" sz="2800" b="1" dirty="0">
                <a:effectLst>
                  <a:outerShdw blurRad="38100" dist="38100" dir="2700000" algn="tl">
                    <a:srgbClr val="C0C0C0"/>
                  </a:outerShdw>
                </a:effectLst>
                <a:latin typeface="Times New Roman" pitchFamily="18" charset="0"/>
              </a:rPr>
              <a:t>A (aminoacyl) site</a:t>
            </a:r>
            <a:r>
              <a:rPr lang="en-US" altLang="zh-CN" sz="2800" b="1" dirty="0">
                <a:latin typeface="Times New Roman" pitchFamily="18" charset="0"/>
              </a:rPr>
              <a:t> of the ribosome by </a:t>
            </a:r>
            <a:r>
              <a:rPr lang="en-US" altLang="zh-CN" sz="2800" b="1" dirty="0">
                <a:solidFill>
                  <a:srgbClr val="FF0000"/>
                </a:solidFill>
                <a:effectLst>
                  <a:outerShdw blurRad="38100" dist="38100" dir="2700000" algn="tl">
                    <a:srgbClr val="C0C0C0"/>
                  </a:outerShdw>
                </a:effectLst>
                <a:latin typeface="Times New Roman" pitchFamily="18" charset="0"/>
              </a:rPr>
              <a:t>EF-Tu-GTP</a:t>
            </a:r>
            <a:r>
              <a:rPr lang="en-US" altLang="zh-CN" sz="2800" b="1" dirty="0">
                <a:latin typeface="Times New Roman" pitchFamily="18" charset="0"/>
              </a:rPr>
              <a:t> (</a:t>
            </a:r>
            <a:r>
              <a:rPr lang="en-US" altLang="zh-CN" sz="2800" b="1" dirty="0">
                <a:solidFill>
                  <a:srgbClr val="3333FF"/>
                </a:solidFill>
                <a:effectLst>
                  <a:outerShdw blurRad="38100" dist="38100" dir="2700000" algn="tl">
                    <a:srgbClr val="C0C0C0"/>
                  </a:outerShdw>
                </a:effectLst>
                <a:latin typeface="Times New Roman" pitchFamily="18" charset="0"/>
              </a:rPr>
              <a:t>step 1</a:t>
            </a:r>
            <a:r>
              <a:rPr lang="en-US" altLang="zh-CN" sz="2800" b="1" dirty="0">
                <a:latin typeface="Times New Roman" pitchFamily="18" charset="0"/>
              </a:rPr>
              <a:t>).</a:t>
            </a:r>
          </a:p>
          <a:p>
            <a:pPr eaLnBrk="1" hangingPunct="1">
              <a:lnSpc>
                <a:spcPct val="90000"/>
              </a:lnSpc>
              <a:defRPr/>
            </a:pPr>
            <a:r>
              <a:rPr lang="en-US" altLang="zh-CN" sz="2800" b="1" dirty="0">
                <a:latin typeface="Times New Roman" pitchFamily="18" charset="0"/>
              </a:rPr>
              <a:t>EF-Tu (being about 5% of the total bacterial protein) is believed to </a:t>
            </a:r>
            <a:r>
              <a:rPr lang="en-US" altLang="zh-CN" sz="2800" b="1" dirty="0">
                <a:solidFill>
                  <a:srgbClr val="FF0000"/>
                </a:solidFill>
                <a:effectLst>
                  <a:outerShdw blurRad="38100" dist="38100" dir="2700000" algn="tl">
                    <a:srgbClr val="C0C0C0"/>
                  </a:outerShdw>
                </a:effectLst>
                <a:latin typeface="Times New Roman" pitchFamily="18" charset="0"/>
              </a:rPr>
              <a:t>protect</a:t>
            </a:r>
            <a:r>
              <a:rPr lang="en-US" altLang="zh-CN" sz="2800" b="1" dirty="0">
                <a:latin typeface="Times New Roman" pitchFamily="18" charset="0"/>
              </a:rPr>
              <a:t> the activated ester bond from being hydrolyzed by water.</a:t>
            </a:r>
          </a:p>
          <a:p>
            <a:pPr eaLnBrk="1" hangingPunct="1">
              <a:lnSpc>
                <a:spcPct val="90000"/>
              </a:lnSpc>
              <a:defRPr/>
            </a:pPr>
            <a:r>
              <a:rPr lang="en-US" altLang="zh-CN" sz="2800" b="1" dirty="0">
                <a:latin typeface="Times New Roman" pitchFamily="18" charset="0"/>
              </a:rPr>
              <a:t>The milliseconds taken for GTP hydrolysis on EF-Tu and milliseconds for EF-Tu-GDP to leave is believed to allow the anticodon-codon interaction to be proofread.</a:t>
            </a:r>
          </a:p>
          <a:p>
            <a:pPr eaLnBrk="1" hangingPunct="1">
              <a:lnSpc>
                <a:spcPct val="90000"/>
              </a:lnSpc>
              <a:defRPr/>
            </a:pPr>
            <a:r>
              <a:rPr lang="en-US" altLang="zh-CN" sz="2800" b="1" dirty="0">
                <a:latin typeface="Times New Roman" pitchFamily="18" charset="0"/>
              </a:rPr>
              <a:t>The fMet group is transferred to the second aminoacyl-tRNA in the A site to form a peptide bond, generating a dipeptidyl-tRNA (</a:t>
            </a:r>
            <a:r>
              <a:rPr lang="en-US" altLang="zh-CN" sz="2800" b="1" dirty="0">
                <a:solidFill>
                  <a:srgbClr val="3333FF"/>
                </a:solidFill>
                <a:effectLst>
                  <a:outerShdw blurRad="38100" dist="38100" dir="2700000" algn="tl">
                    <a:srgbClr val="C0C0C0"/>
                  </a:outerShdw>
                </a:effectLst>
                <a:latin typeface="Times New Roman" pitchFamily="18" charset="0"/>
              </a:rPr>
              <a:t>step 2</a:t>
            </a:r>
            <a:r>
              <a:rPr lang="en-US" altLang="zh-CN" sz="2800" b="1" dirty="0">
                <a:latin typeface="Times New Roman" pitchFamily="18" charset="0"/>
              </a:rPr>
              <a:t>).</a:t>
            </a:r>
          </a:p>
          <a:p>
            <a:pPr eaLnBrk="1" hangingPunct="1">
              <a:lnSpc>
                <a:spcPct val="90000"/>
              </a:lnSpc>
              <a:defRPr/>
            </a:pPr>
            <a:endParaRPr lang="en-US" altLang="zh-CN" sz="2800" b="1" dirty="0">
              <a:latin typeface="Times New Roman"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325438" y="5876925"/>
            <a:ext cx="9469438" cy="1373188"/>
          </a:xfrm>
          <a:prstGeom prst="rect">
            <a:avLst/>
          </a:prstGeom>
          <a:noFill/>
          <a:ln w="9525">
            <a:noFill/>
            <a:miter lim="800000"/>
            <a:headEnd/>
            <a:tailEnd/>
          </a:ln>
        </p:spPr>
        <p:txBody>
          <a:bodyPr>
            <a:spAutoFit/>
          </a:bodyPr>
          <a:lstStyle/>
          <a:p>
            <a:pPr algn="ctr"/>
            <a:r>
              <a:rPr lang="en-US" altLang="zh-CN" sz="2800" b="1" dirty="0">
                <a:solidFill>
                  <a:srgbClr val="3333FF"/>
                </a:solidFill>
              </a:rPr>
              <a:t>1st elongation step in bacteria: binding of the second aminoacyl-tRNA</a:t>
            </a:r>
            <a:endParaRPr kumimoji="1" lang="en-US" altLang="zh-CN" sz="2800" b="1" dirty="0">
              <a:solidFill>
                <a:srgbClr val="3333FF"/>
              </a:solidFill>
            </a:endParaRPr>
          </a:p>
          <a:p>
            <a:pPr algn="ctr"/>
            <a:endParaRPr lang="en-US" altLang="zh-CN" sz="2800" b="1" dirty="0"/>
          </a:p>
        </p:txBody>
      </p:sp>
      <p:sp>
        <p:nvSpPr>
          <p:cNvPr id="78851" name="Text Box 3"/>
          <p:cNvSpPr txBox="1">
            <a:spLocks noChangeArrowheads="1"/>
          </p:cNvSpPr>
          <p:nvPr/>
        </p:nvSpPr>
        <p:spPr bwMode="auto">
          <a:xfrm>
            <a:off x="7164388" y="-15875"/>
            <a:ext cx="184150" cy="641350"/>
          </a:xfrm>
          <a:prstGeom prst="rect">
            <a:avLst/>
          </a:prstGeom>
          <a:noFill/>
          <a:ln w="9525">
            <a:noFill/>
            <a:miter lim="800000"/>
            <a:headEnd/>
            <a:tailEnd/>
          </a:ln>
        </p:spPr>
        <p:txBody>
          <a:bodyPr wrap="none">
            <a:spAutoFit/>
          </a:bodyPr>
          <a:lstStyle/>
          <a:p>
            <a:endParaRPr kumimoji="1" lang="en-US" altLang="zh-CN" b="1" dirty="0">
              <a:solidFill>
                <a:srgbClr val="FF3300"/>
              </a:solidFill>
            </a:endParaRPr>
          </a:p>
          <a:p>
            <a:endParaRPr lang="en-US" altLang="zh-CN" dirty="0"/>
          </a:p>
        </p:txBody>
      </p:sp>
      <p:sp>
        <p:nvSpPr>
          <p:cNvPr id="78852" name="Text Box 6"/>
          <p:cNvSpPr txBox="1">
            <a:spLocks noChangeArrowheads="1"/>
          </p:cNvSpPr>
          <p:nvPr/>
        </p:nvSpPr>
        <p:spPr bwMode="auto">
          <a:xfrm>
            <a:off x="7858125" y="173038"/>
            <a:ext cx="184150" cy="366712"/>
          </a:xfrm>
          <a:prstGeom prst="rect">
            <a:avLst/>
          </a:prstGeom>
          <a:noFill/>
          <a:ln w="9525">
            <a:noFill/>
            <a:miter lim="800000"/>
            <a:headEnd/>
            <a:tailEnd/>
          </a:ln>
        </p:spPr>
        <p:txBody>
          <a:bodyPr wrap="none">
            <a:spAutoFit/>
          </a:bodyPr>
          <a:lstStyle/>
          <a:p>
            <a:pPr algn="ctr"/>
            <a:endParaRPr kumimoji="1" lang="zh-CN" altLang="zh-CN" b="1">
              <a:solidFill>
                <a:srgbClr val="FF3300"/>
              </a:solidFill>
            </a:endParaRPr>
          </a:p>
        </p:txBody>
      </p:sp>
      <p:sp>
        <p:nvSpPr>
          <p:cNvPr id="78854" name="Text Box 8"/>
          <p:cNvSpPr txBox="1">
            <a:spLocks noChangeArrowheads="1"/>
          </p:cNvSpPr>
          <p:nvPr/>
        </p:nvSpPr>
        <p:spPr bwMode="auto">
          <a:xfrm>
            <a:off x="827088" y="2203450"/>
            <a:ext cx="1818768" cy="2677656"/>
          </a:xfrm>
          <a:prstGeom prst="rect">
            <a:avLst/>
          </a:prstGeom>
          <a:noFill/>
          <a:ln w="9525">
            <a:noFill/>
            <a:miter lim="800000"/>
            <a:headEnd/>
            <a:tailEnd/>
          </a:ln>
        </p:spPr>
        <p:txBody>
          <a:bodyPr wrap="none">
            <a:spAutoFit/>
          </a:bodyPr>
          <a:lstStyle/>
          <a:p>
            <a:r>
              <a:rPr kumimoji="1" lang="en-US" altLang="zh-CN" sz="2400" b="1" dirty="0">
                <a:solidFill>
                  <a:srgbClr val="3333FF"/>
                </a:solidFill>
              </a:rPr>
              <a:t>Step 1:</a:t>
            </a:r>
          </a:p>
          <a:p>
            <a:r>
              <a:rPr kumimoji="1" lang="en-US" altLang="zh-CN" sz="2400" b="1" dirty="0">
                <a:solidFill>
                  <a:srgbClr val="3333FF"/>
                </a:solidFill>
              </a:rPr>
              <a:t>Aminoacyl-</a:t>
            </a:r>
          </a:p>
          <a:p>
            <a:r>
              <a:rPr kumimoji="1" lang="en-US" altLang="zh-CN" sz="2400" b="1" dirty="0">
                <a:solidFill>
                  <a:srgbClr val="3333FF"/>
                </a:solidFill>
              </a:rPr>
              <a:t>tRNA enters</a:t>
            </a:r>
          </a:p>
          <a:p>
            <a:r>
              <a:rPr kumimoji="1" lang="en-US" altLang="zh-CN" sz="2400" b="1" dirty="0">
                <a:solidFill>
                  <a:srgbClr val="3333FF"/>
                </a:solidFill>
              </a:rPr>
              <a:t>the A site</a:t>
            </a:r>
          </a:p>
          <a:p>
            <a:r>
              <a:rPr kumimoji="1" lang="en-US" altLang="zh-CN" sz="2400" b="1" dirty="0">
                <a:solidFill>
                  <a:srgbClr val="3333FF"/>
                </a:solidFill>
              </a:rPr>
              <a:t>(</a:t>
            </a:r>
            <a:r>
              <a:rPr kumimoji="1" lang="en-US" altLang="zh-CN" sz="2400" b="1" dirty="0"/>
              <a:t>EF-Tu</a:t>
            </a:r>
            <a:r>
              <a:rPr kumimoji="1" lang="en-US" altLang="zh-CN" sz="2400" b="1" dirty="0">
                <a:solidFill>
                  <a:srgbClr val="3333FF"/>
                </a:solidFill>
              </a:rPr>
              <a:t>)</a:t>
            </a:r>
          </a:p>
          <a:p>
            <a:endParaRPr lang="en-US" altLang="zh-CN" sz="2400" dirty="0">
              <a:solidFill>
                <a:srgbClr val="3333FF"/>
              </a:solidFill>
            </a:endParaRPr>
          </a:p>
          <a:p>
            <a:endParaRPr lang="en-US" altLang="zh-CN" sz="2400" dirty="0">
              <a:solidFill>
                <a:srgbClr val="3333FF"/>
              </a:solidFill>
            </a:endParaRPr>
          </a:p>
        </p:txBody>
      </p:sp>
      <p:pic>
        <p:nvPicPr>
          <p:cNvPr id="7" name="Picture 2" descr="figure_27_29"/>
          <p:cNvPicPr>
            <a:picLocks noChangeAspect="1" noChangeArrowheads="1"/>
          </p:cNvPicPr>
          <p:nvPr/>
        </p:nvPicPr>
        <p:blipFill>
          <a:blip r:embed="rId3" cstate="print"/>
          <a:srcRect/>
          <a:stretch>
            <a:fillRect/>
          </a:stretch>
        </p:blipFill>
        <p:spPr bwMode="auto">
          <a:xfrm>
            <a:off x="3203848" y="188640"/>
            <a:ext cx="2592288" cy="5687064"/>
          </a:xfrm>
          <a:prstGeom prst="rect">
            <a:avLst/>
          </a:prstGeom>
          <a:noFill/>
          <a:ln w="9525">
            <a:noFill/>
            <a:miter lim="800000"/>
            <a:headEnd/>
            <a:tailEnd/>
          </a:ln>
          <a:effectLst/>
        </p:spPr>
      </p:pic>
      <p:sp>
        <p:nvSpPr>
          <p:cNvPr id="2" name="文本框 1"/>
          <p:cNvSpPr txBox="1"/>
          <p:nvPr/>
        </p:nvSpPr>
        <p:spPr>
          <a:xfrm>
            <a:off x="799842" y="1628800"/>
            <a:ext cx="1608133" cy="923330"/>
          </a:xfrm>
          <a:prstGeom prst="rect">
            <a:avLst/>
          </a:prstGeom>
          <a:noFill/>
        </p:spPr>
        <p:txBody>
          <a:bodyPr wrap="none" rtlCol="0">
            <a:spAutoFit/>
          </a:bodyPr>
          <a:lstStyle/>
          <a:p>
            <a:r>
              <a:rPr lang="en-US" altLang="zh-CN" sz="3600" b="1" dirty="0">
                <a:solidFill>
                  <a:srgbClr val="FF0000"/>
                </a:solidFill>
              </a:rPr>
              <a:t>Stage 3</a:t>
            </a:r>
          </a:p>
          <a:p>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ext Box 3"/>
          <p:cNvSpPr txBox="1">
            <a:spLocks noChangeArrowheads="1"/>
          </p:cNvSpPr>
          <p:nvPr/>
        </p:nvSpPr>
        <p:spPr bwMode="auto">
          <a:xfrm>
            <a:off x="179512" y="6253386"/>
            <a:ext cx="8870950" cy="457200"/>
          </a:xfrm>
          <a:prstGeom prst="rect">
            <a:avLst/>
          </a:prstGeom>
          <a:noFill/>
          <a:ln w="9525">
            <a:noFill/>
            <a:miter lim="800000"/>
            <a:headEnd/>
            <a:tailEnd/>
          </a:ln>
        </p:spPr>
        <p:txBody>
          <a:bodyPr wrap="none">
            <a:spAutoFit/>
          </a:bodyPr>
          <a:lstStyle/>
          <a:p>
            <a:pPr algn="ctr"/>
            <a:r>
              <a:rPr lang="en-US" altLang="zh-CN" sz="2400" b="1" dirty="0">
                <a:solidFill>
                  <a:srgbClr val="3333FF"/>
                </a:solidFill>
              </a:rPr>
              <a:t>2nd elongation step in bacteria: formation of the first peptide bond</a:t>
            </a:r>
          </a:p>
        </p:txBody>
      </p:sp>
      <p:sp>
        <p:nvSpPr>
          <p:cNvPr id="79876" name="Text Box 4"/>
          <p:cNvSpPr txBox="1">
            <a:spLocks noChangeArrowheads="1"/>
          </p:cNvSpPr>
          <p:nvPr/>
        </p:nvSpPr>
        <p:spPr bwMode="auto">
          <a:xfrm>
            <a:off x="1115616" y="30368"/>
            <a:ext cx="8388424" cy="1446550"/>
          </a:xfrm>
          <a:prstGeom prst="rect">
            <a:avLst/>
          </a:prstGeom>
          <a:noFill/>
          <a:ln w="9525">
            <a:noFill/>
            <a:miter lim="800000"/>
            <a:headEnd/>
            <a:tailEnd/>
          </a:ln>
        </p:spPr>
        <p:txBody>
          <a:bodyPr wrap="square">
            <a:spAutoFit/>
          </a:bodyPr>
          <a:lstStyle/>
          <a:p>
            <a:pPr algn="ctr"/>
            <a:r>
              <a:rPr kumimoji="1" lang="en-US" altLang="zh-CN" sz="3200" b="1" dirty="0">
                <a:solidFill>
                  <a:srgbClr val="3333FF"/>
                </a:solidFill>
              </a:rPr>
              <a:t>Step 2: Peptide bond formation</a:t>
            </a:r>
          </a:p>
          <a:p>
            <a:pPr algn="ctr"/>
            <a:r>
              <a:rPr kumimoji="1" lang="en-US" altLang="zh-CN" sz="3200" b="1" dirty="0">
                <a:solidFill>
                  <a:srgbClr val="3333FF"/>
                </a:solidFill>
              </a:rPr>
              <a:t>(</a:t>
            </a:r>
            <a:r>
              <a:rPr kumimoji="1" lang="en-US" altLang="zh-CN" sz="3200" b="1" dirty="0"/>
              <a:t>23S rRNA</a:t>
            </a:r>
            <a:r>
              <a:rPr kumimoji="1" lang="en-US" altLang="zh-CN" sz="3200" b="1" dirty="0">
                <a:solidFill>
                  <a:srgbClr val="3333FF"/>
                </a:solidFill>
              </a:rPr>
              <a:t>)</a:t>
            </a:r>
          </a:p>
          <a:p>
            <a:pPr algn="ctr"/>
            <a:endParaRPr lang="en-US" altLang="zh-CN" sz="2400" dirty="0"/>
          </a:p>
        </p:txBody>
      </p:sp>
      <p:pic>
        <p:nvPicPr>
          <p:cNvPr id="5" name="Picture 2" descr="figure_27_30"/>
          <p:cNvPicPr>
            <a:picLocks noChangeAspect="1" noChangeArrowheads="1"/>
          </p:cNvPicPr>
          <p:nvPr/>
        </p:nvPicPr>
        <p:blipFill>
          <a:blip r:embed="rId2" cstate="print"/>
          <a:srcRect/>
          <a:stretch>
            <a:fillRect/>
          </a:stretch>
        </p:blipFill>
        <p:spPr bwMode="auto">
          <a:xfrm>
            <a:off x="251520" y="1052736"/>
            <a:ext cx="8531225" cy="5200650"/>
          </a:xfrm>
          <a:prstGeom prst="rect">
            <a:avLst/>
          </a:prstGeom>
          <a:noFill/>
          <a:ln w="9525">
            <a:noFill/>
            <a:miter lim="800000"/>
            <a:headEnd/>
            <a:tailEnd/>
          </a:ln>
          <a:effectLst/>
        </p:spPr>
      </p:pic>
      <p:sp>
        <p:nvSpPr>
          <p:cNvPr id="2" name="矩形 1"/>
          <p:cNvSpPr/>
          <p:nvPr/>
        </p:nvSpPr>
        <p:spPr>
          <a:xfrm>
            <a:off x="0" y="-2790"/>
            <a:ext cx="1608133" cy="646331"/>
          </a:xfrm>
          <a:prstGeom prst="rect">
            <a:avLst/>
          </a:prstGeom>
        </p:spPr>
        <p:txBody>
          <a:bodyPr wrap="none">
            <a:spAutoFit/>
          </a:bodyPr>
          <a:lstStyle/>
          <a:p>
            <a:r>
              <a:rPr lang="en-US" altLang="zh-CN" sz="3600" b="1" dirty="0">
                <a:solidFill>
                  <a:srgbClr val="FF0000"/>
                </a:solidFill>
              </a:rPr>
              <a:t>Stage 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620713"/>
            <a:ext cx="9144000" cy="1143000"/>
          </a:xfrm>
        </p:spPr>
        <p:txBody>
          <a:bodyPr/>
          <a:lstStyle/>
          <a:p>
            <a:pPr eaLnBrk="1" hangingPunct="1"/>
            <a:r>
              <a:rPr lang="en-US" altLang="zh-CN" sz="4200" b="1" dirty="0">
                <a:solidFill>
                  <a:srgbClr val="3333FF"/>
                </a:solidFill>
                <a:latin typeface="Times New Roman" pitchFamily="18" charset="0"/>
              </a:rPr>
              <a:t>3. Amino acids in a polypeptide chain were found to be coded by groups of three nucleotides in a mRNA</a:t>
            </a:r>
          </a:p>
        </p:txBody>
      </p:sp>
      <p:sp>
        <p:nvSpPr>
          <p:cNvPr id="9219" name="Rectangle 3"/>
          <p:cNvSpPr>
            <a:spLocks noGrp="1" noChangeArrowheads="1"/>
          </p:cNvSpPr>
          <p:nvPr>
            <p:ph type="body" idx="1"/>
          </p:nvPr>
        </p:nvSpPr>
        <p:spPr>
          <a:xfrm>
            <a:off x="0" y="2492375"/>
            <a:ext cx="9144000" cy="4114800"/>
          </a:xfrm>
        </p:spPr>
        <p:txBody>
          <a:bodyPr/>
          <a:lstStyle/>
          <a:p>
            <a:pPr eaLnBrk="1" hangingPunct="1">
              <a:lnSpc>
                <a:spcPct val="90000"/>
              </a:lnSpc>
            </a:pPr>
            <a:r>
              <a:rPr lang="en-US" altLang="zh-CN" sz="2800" b="1" dirty="0">
                <a:latin typeface="Times New Roman" pitchFamily="18" charset="0"/>
              </a:rPr>
              <a:t>Simple calculation indicated that three or more bases are probably needed to specify one amino acid (4</a:t>
            </a:r>
            <a:r>
              <a:rPr lang="en-US" altLang="zh-CN" sz="2800" b="1" baseline="30000" dirty="0">
                <a:latin typeface="Times New Roman" pitchFamily="18" charset="0"/>
              </a:rPr>
              <a:t>3</a:t>
            </a:r>
            <a:r>
              <a:rPr lang="en-US" altLang="zh-CN" sz="2800" b="1" dirty="0">
                <a:latin typeface="Times New Roman" pitchFamily="18" charset="0"/>
              </a:rPr>
              <a:t>=64).</a:t>
            </a:r>
          </a:p>
          <a:p>
            <a:pPr eaLnBrk="1" hangingPunct="1">
              <a:lnSpc>
                <a:spcPct val="90000"/>
              </a:lnSpc>
            </a:pPr>
            <a:r>
              <a:rPr lang="en-US" altLang="zh-CN" sz="2800" b="1" dirty="0">
                <a:latin typeface="Times New Roman" pitchFamily="18" charset="0"/>
              </a:rPr>
              <a:t>Genetic studies of insertion, deletion, and substitution mutants showed codons for amino acids are </a:t>
            </a:r>
            <a:r>
              <a:rPr lang="en-US" altLang="zh-CN" sz="2800" b="1" dirty="0">
                <a:solidFill>
                  <a:srgbClr val="FF0000"/>
                </a:solidFill>
                <a:latin typeface="Times New Roman" pitchFamily="18" charset="0"/>
              </a:rPr>
              <a:t>triplet</a:t>
            </a:r>
            <a:r>
              <a:rPr lang="en-US" altLang="zh-CN" sz="2800" b="1" dirty="0">
                <a:latin typeface="Times New Roman" pitchFamily="18" charset="0"/>
              </a:rPr>
              <a:t> of nucleotides; codons </a:t>
            </a:r>
            <a:r>
              <a:rPr lang="en-US" altLang="zh-CN" sz="2800" b="1" dirty="0">
                <a:solidFill>
                  <a:srgbClr val="FF0000"/>
                </a:solidFill>
                <a:latin typeface="Times New Roman" pitchFamily="18" charset="0"/>
              </a:rPr>
              <a:t>do not overlap</a:t>
            </a:r>
            <a:r>
              <a:rPr lang="en-US" altLang="zh-CN" sz="2800" b="1" dirty="0">
                <a:latin typeface="Times New Roman" pitchFamily="18" charset="0"/>
              </a:rPr>
              <a:t> and there is </a:t>
            </a:r>
            <a:r>
              <a:rPr lang="en-US" altLang="zh-CN" sz="2800" b="1" dirty="0">
                <a:solidFill>
                  <a:srgbClr val="FF0000"/>
                </a:solidFill>
                <a:latin typeface="Times New Roman" pitchFamily="18" charset="0"/>
              </a:rPr>
              <a:t>no punctuation</a:t>
            </a:r>
            <a:r>
              <a:rPr lang="en-US" altLang="zh-CN" sz="2800" b="1" dirty="0">
                <a:latin typeface="Times New Roman" pitchFamily="18" charset="0"/>
              </a:rPr>
              <a:t> between codons for successive amino acid residues. </a:t>
            </a:r>
          </a:p>
          <a:p>
            <a:pPr eaLnBrk="1" hangingPunct="1">
              <a:lnSpc>
                <a:spcPct val="90000"/>
              </a:lnSpc>
            </a:pPr>
            <a:r>
              <a:rPr lang="en-US" altLang="zh-CN" sz="2800" b="1" dirty="0">
                <a:latin typeface="Times New Roman" pitchFamily="18" charset="0"/>
              </a:rPr>
              <a:t>The amino acid sequence of a polypeptide is defined by  a linear sequence of contiguous codons: the first codon establishes a reading frame.</a:t>
            </a:r>
          </a:p>
          <a:p>
            <a:pPr eaLnBrk="1" hangingPunct="1">
              <a:lnSpc>
                <a:spcPct val="90000"/>
              </a:lnSpc>
            </a:pPr>
            <a:endParaRPr lang="en-US" altLang="zh-CN" sz="2800" b="1" dirty="0">
              <a:latin typeface="Times New Roman" pitchFamily="18"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6"/>
          <p:cNvSpPr txBox="1">
            <a:spLocks noChangeArrowheads="1"/>
          </p:cNvSpPr>
          <p:nvPr/>
        </p:nvSpPr>
        <p:spPr bwMode="auto">
          <a:xfrm>
            <a:off x="0" y="6299200"/>
            <a:ext cx="9469438" cy="946150"/>
          </a:xfrm>
          <a:prstGeom prst="rect">
            <a:avLst/>
          </a:prstGeom>
          <a:noFill/>
          <a:ln w="9525">
            <a:noFill/>
            <a:miter lim="800000"/>
            <a:headEnd/>
            <a:tailEnd/>
          </a:ln>
        </p:spPr>
        <p:txBody>
          <a:bodyPr>
            <a:spAutoFit/>
          </a:bodyPr>
          <a:lstStyle/>
          <a:p>
            <a:pPr algn="ctr"/>
            <a:r>
              <a:rPr lang="en-US" altLang="zh-CN" sz="2800" b="1" dirty="0">
                <a:solidFill>
                  <a:srgbClr val="3333FF"/>
                </a:solidFill>
              </a:rPr>
              <a:t>3rd elongation step in bacteria: translocation</a:t>
            </a:r>
            <a:endParaRPr kumimoji="1" lang="en-US" altLang="zh-CN" sz="2800" b="1" dirty="0">
              <a:solidFill>
                <a:srgbClr val="3333FF"/>
              </a:solidFill>
            </a:endParaRPr>
          </a:p>
          <a:p>
            <a:pPr algn="ctr"/>
            <a:endParaRPr lang="en-US" altLang="zh-CN" sz="2800" b="1" dirty="0"/>
          </a:p>
        </p:txBody>
      </p:sp>
      <p:sp>
        <p:nvSpPr>
          <p:cNvPr id="80899" name="Text Box 8"/>
          <p:cNvSpPr txBox="1">
            <a:spLocks noChangeArrowheads="1"/>
          </p:cNvSpPr>
          <p:nvPr/>
        </p:nvSpPr>
        <p:spPr bwMode="auto">
          <a:xfrm>
            <a:off x="7164388" y="-15875"/>
            <a:ext cx="184150" cy="641350"/>
          </a:xfrm>
          <a:prstGeom prst="rect">
            <a:avLst/>
          </a:prstGeom>
          <a:noFill/>
          <a:ln w="9525">
            <a:noFill/>
            <a:miter lim="800000"/>
            <a:headEnd/>
            <a:tailEnd/>
          </a:ln>
        </p:spPr>
        <p:txBody>
          <a:bodyPr wrap="none">
            <a:spAutoFit/>
          </a:bodyPr>
          <a:lstStyle/>
          <a:p>
            <a:endParaRPr kumimoji="1" lang="en-US" altLang="zh-CN" b="1" dirty="0">
              <a:solidFill>
                <a:srgbClr val="FF3300"/>
              </a:solidFill>
            </a:endParaRPr>
          </a:p>
          <a:p>
            <a:endParaRPr lang="en-US" altLang="zh-CN" dirty="0"/>
          </a:p>
        </p:txBody>
      </p:sp>
      <p:sp>
        <p:nvSpPr>
          <p:cNvPr id="80900" name="Text Box 9"/>
          <p:cNvSpPr txBox="1">
            <a:spLocks noChangeArrowheads="1"/>
          </p:cNvSpPr>
          <p:nvPr/>
        </p:nvSpPr>
        <p:spPr bwMode="auto">
          <a:xfrm>
            <a:off x="6732588" y="3592513"/>
            <a:ext cx="2297112" cy="1800225"/>
          </a:xfrm>
          <a:prstGeom prst="rect">
            <a:avLst/>
          </a:prstGeom>
          <a:noFill/>
          <a:ln w="9525">
            <a:noFill/>
            <a:miter lim="800000"/>
            <a:headEnd/>
            <a:tailEnd/>
          </a:ln>
        </p:spPr>
        <p:txBody>
          <a:bodyPr wrap="none">
            <a:spAutoFit/>
          </a:bodyPr>
          <a:lstStyle/>
          <a:p>
            <a:r>
              <a:rPr kumimoji="1" lang="en-US" altLang="zh-CN" sz="2800" b="1" dirty="0">
                <a:solidFill>
                  <a:srgbClr val="3333FF"/>
                </a:solidFill>
              </a:rPr>
              <a:t>Step 3:</a:t>
            </a:r>
          </a:p>
          <a:p>
            <a:r>
              <a:rPr kumimoji="1" lang="en-US" altLang="zh-CN" sz="2800" b="1" dirty="0">
                <a:solidFill>
                  <a:srgbClr val="3333FF"/>
                </a:solidFill>
              </a:rPr>
              <a:t>Translocation</a:t>
            </a:r>
          </a:p>
          <a:p>
            <a:r>
              <a:rPr kumimoji="1" lang="en-US" altLang="zh-CN" sz="2800" b="1" dirty="0">
                <a:solidFill>
                  <a:srgbClr val="3333FF"/>
                </a:solidFill>
              </a:rPr>
              <a:t>(</a:t>
            </a:r>
            <a:r>
              <a:rPr kumimoji="1" lang="en-US" altLang="zh-CN" sz="2800" b="1" dirty="0"/>
              <a:t>EF-G</a:t>
            </a:r>
            <a:r>
              <a:rPr kumimoji="1" lang="en-US" altLang="zh-CN" sz="2800" b="1" dirty="0">
                <a:solidFill>
                  <a:srgbClr val="3333FF"/>
                </a:solidFill>
              </a:rPr>
              <a:t>)</a:t>
            </a:r>
          </a:p>
          <a:p>
            <a:endParaRPr lang="en-US" altLang="zh-CN" sz="2800" dirty="0"/>
          </a:p>
        </p:txBody>
      </p:sp>
      <p:sp>
        <p:nvSpPr>
          <p:cNvPr id="80902" name="Text Box 11"/>
          <p:cNvSpPr txBox="1">
            <a:spLocks noChangeArrowheads="1"/>
          </p:cNvSpPr>
          <p:nvPr/>
        </p:nvSpPr>
        <p:spPr bwMode="auto">
          <a:xfrm>
            <a:off x="7858125" y="173038"/>
            <a:ext cx="184150" cy="366712"/>
          </a:xfrm>
          <a:prstGeom prst="rect">
            <a:avLst/>
          </a:prstGeom>
          <a:noFill/>
          <a:ln w="9525">
            <a:noFill/>
            <a:miter lim="800000"/>
            <a:headEnd/>
            <a:tailEnd/>
          </a:ln>
        </p:spPr>
        <p:txBody>
          <a:bodyPr wrap="none">
            <a:spAutoFit/>
          </a:bodyPr>
          <a:lstStyle/>
          <a:p>
            <a:pPr algn="ctr"/>
            <a:endParaRPr kumimoji="1" lang="zh-CN" altLang="zh-CN" b="1">
              <a:solidFill>
                <a:srgbClr val="FF3300"/>
              </a:solidFill>
            </a:endParaRPr>
          </a:p>
        </p:txBody>
      </p:sp>
      <p:pic>
        <p:nvPicPr>
          <p:cNvPr id="7" name="Picture 2" descr="figure_27_31"/>
          <p:cNvPicPr>
            <a:picLocks noChangeAspect="1" noChangeArrowheads="1"/>
          </p:cNvPicPr>
          <p:nvPr/>
        </p:nvPicPr>
        <p:blipFill>
          <a:blip r:embed="rId3" cstate="print"/>
          <a:srcRect/>
          <a:stretch>
            <a:fillRect/>
          </a:stretch>
        </p:blipFill>
        <p:spPr bwMode="auto">
          <a:xfrm>
            <a:off x="2483768" y="260648"/>
            <a:ext cx="4053008" cy="5945659"/>
          </a:xfrm>
          <a:prstGeom prst="rect">
            <a:avLst/>
          </a:prstGeom>
          <a:noFill/>
          <a:ln w="9525">
            <a:noFill/>
            <a:miter lim="800000"/>
            <a:headEnd/>
            <a:tailEnd/>
          </a:ln>
          <a:effectLst/>
        </p:spPr>
      </p:pic>
      <p:sp>
        <p:nvSpPr>
          <p:cNvPr id="2" name="矩形 1"/>
          <p:cNvSpPr/>
          <p:nvPr/>
        </p:nvSpPr>
        <p:spPr>
          <a:xfrm>
            <a:off x="6732588" y="2946182"/>
            <a:ext cx="1608133" cy="646331"/>
          </a:xfrm>
          <a:prstGeom prst="rect">
            <a:avLst/>
          </a:prstGeom>
        </p:spPr>
        <p:txBody>
          <a:bodyPr wrap="none">
            <a:spAutoFit/>
          </a:bodyPr>
          <a:lstStyle/>
          <a:p>
            <a:r>
              <a:rPr lang="en-US" altLang="zh-CN" sz="3600" b="1" dirty="0">
                <a:solidFill>
                  <a:srgbClr val="FF0000"/>
                </a:solidFill>
              </a:rPr>
              <a:t>Stage 3</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228600" y="0"/>
            <a:ext cx="7772400" cy="76200"/>
          </a:xfrm>
        </p:spPr>
        <p:txBody>
          <a:bodyPr/>
          <a:lstStyle/>
          <a:p>
            <a:pPr eaLnBrk="1" hangingPunct="1"/>
            <a:r>
              <a:rPr lang="en-US" altLang="zh-CN" dirty="0"/>
              <a:t> </a:t>
            </a:r>
          </a:p>
        </p:txBody>
      </p:sp>
      <p:sp>
        <p:nvSpPr>
          <p:cNvPr id="82947" name="Rectangle 3"/>
          <p:cNvSpPr>
            <a:spLocks noGrp="1" noChangeArrowheads="1"/>
          </p:cNvSpPr>
          <p:nvPr>
            <p:ph type="body" idx="1"/>
          </p:nvPr>
        </p:nvSpPr>
        <p:spPr>
          <a:xfrm>
            <a:off x="0" y="332656"/>
            <a:ext cx="9144000" cy="4114800"/>
          </a:xfrm>
        </p:spPr>
        <p:txBody>
          <a:bodyPr/>
          <a:lstStyle/>
          <a:p>
            <a:pPr eaLnBrk="1" hangingPunct="1">
              <a:lnSpc>
                <a:spcPct val="90000"/>
              </a:lnSpc>
              <a:defRPr/>
            </a:pPr>
            <a:r>
              <a:rPr lang="en-US" altLang="zh-CN" b="1" dirty="0">
                <a:latin typeface="Times New Roman" pitchFamily="18" charset="0"/>
              </a:rPr>
              <a:t>The </a:t>
            </a:r>
            <a:r>
              <a:rPr lang="en-US" altLang="zh-CN" b="1" dirty="0">
                <a:solidFill>
                  <a:srgbClr val="FF0000"/>
                </a:solidFill>
                <a:effectLst>
                  <a:outerShdw blurRad="38100" dist="38100" dir="2700000" algn="tl">
                    <a:srgbClr val="C0C0C0"/>
                  </a:outerShdw>
                </a:effectLst>
                <a:latin typeface="Times New Roman" pitchFamily="18" charset="0"/>
              </a:rPr>
              <a:t>23S rRNA</a:t>
            </a:r>
            <a:r>
              <a:rPr lang="en-US" altLang="zh-CN" b="1" dirty="0">
                <a:latin typeface="Times New Roman" pitchFamily="18" charset="0"/>
              </a:rPr>
              <a:t> of the large subunit of the ribosome seems to have the </a:t>
            </a:r>
            <a:r>
              <a:rPr lang="en-US" altLang="zh-CN" b="1" dirty="0">
                <a:solidFill>
                  <a:srgbClr val="FF0000"/>
                </a:solidFill>
                <a:effectLst>
                  <a:outerShdw blurRad="38100" dist="38100" dir="2700000" algn="tl">
                    <a:srgbClr val="C0C0C0"/>
                  </a:outerShdw>
                </a:effectLst>
                <a:latin typeface="Times New Roman" pitchFamily="18" charset="0"/>
              </a:rPr>
              <a:t>peptidyl transferase</a:t>
            </a:r>
            <a:r>
              <a:rPr lang="en-US" altLang="zh-CN" b="1" dirty="0">
                <a:latin typeface="Times New Roman" pitchFamily="18" charset="0"/>
              </a:rPr>
              <a:t> activity, thus being a ribozyme (Noller, 1992).</a:t>
            </a:r>
          </a:p>
          <a:p>
            <a:pPr eaLnBrk="1" hangingPunct="1">
              <a:lnSpc>
                <a:spcPct val="90000"/>
              </a:lnSpc>
              <a:defRPr/>
            </a:pPr>
            <a:endParaRPr lang="en-US" altLang="zh-CN" b="1" dirty="0">
              <a:solidFill>
                <a:srgbClr val="FF0000"/>
              </a:solidFill>
              <a:latin typeface="Times New Roman" pitchFamily="18" charset="0"/>
            </a:endParaRPr>
          </a:p>
          <a:p>
            <a:pPr eaLnBrk="1" hangingPunct="1">
              <a:lnSpc>
                <a:spcPct val="90000"/>
              </a:lnSpc>
              <a:defRPr/>
            </a:pPr>
            <a:r>
              <a:rPr lang="en-US" altLang="zh-CN" b="1" dirty="0">
                <a:solidFill>
                  <a:srgbClr val="FF0000"/>
                </a:solidFill>
                <a:latin typeface="Times New Roman" pitchFamily="18" charset="0"/>
              </a:rPr>
              <a:t>EF-G</a:t>
            </a:r>
            <a:r>
              <a:rPr lang="en-US" altLang="zh-CN" b="1" dirty="0">
                <a:solidFill>
                  <a:srgbClr val="00FFFF"/>
                </a:solidFill>
                <a:latin typeface="Times New Roman" pitchFamily="18" charset="0"/>
              </a:rPr>
              <a:t> </a:t>
            </a:r>
            <a:r>
              <a:rPr lang="en-US" altLang="zh-CN" b="1" dirty="0">
                <a:latin typeface="Times New Roman" pitchFamily="18" charset="0"/>
              </a:rPr>
              <a:t>(the translocase) then promotes the translocation of the ribosome along the mRNA by the distance of one codon: the deacylated tRNA</a:t>
            </a:r>
            <a:r>
              <a:rPr lang="en-US" altLang="zh-CN" b="1" baseline="30000" dirty="0">
                <a:latin typeface="Times New Roman" pitchFamily="18" charset="0"/>
              </a:rPr>
              <a:t>fMet</a:t>
            </a:r>
            <a:r>
              <a:rPr lang="en-US" altLang="zh-CN" b="1" dirty="0">
                <a:latin typeface="Times New Roman" pitchFamily="18" charset="0"/>
              </a:rPr>
              <a:t> is released from the E (exit) site of the ribosome, the dipeptidyl-tRNA is relocated to the P site, and the A site is open for the incoming (the third) aminoacyl-tRNA (</a:t>
            </a:r>
            <a:r>
              <a:rPr lang="en-US" altLang="zh-CN" b="1" dirty="0">
                <a:solidFill>
                  <a:srgbClr val="3333FF"/>
                </a:solidFill>
                <a:effectLst>
                  <a:outerShdw blurRad="38100" dist="38100" dir="2700000" algn="tl">
                    <a:srgbClr val="C0C0C0"/>
                  </a:outerShdw>
                </a:effectLst>
                <a:latin typeface="Times New Roman" pitchFamily="18" charset="0"/>
              </a:rPr>
              <a:t>step 3</a:t>
            </a:r>
            <a:r>
              <a:rPr lang="en-US" altLang="zh-CN" b="1" dirty="0">
                <a:latin typeface="Times New Roman" pitchFamily="18" charset="0"/>
              </a:rPr>
              <a:t>).</a:t>
            </a:r>
          </a:p>
          <a:p>
            <a:pPr eaLnBrk="1" hangingPunct="1">
              <a:lnSpc>
                <a:spcPct val="90000"/>
              </a:lnSpc>
              <a:defRPr/>
            </a:pPr>
            <a:endParaRPr lang="en-US" altLang="zh-CN" b="1" dirty="0">
              <a:latin typeface="Times New Roman" pitchFamily="18"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0" y="404664"/>
            <a:ext cx="9144000" cy="1143000"/>
          </a:xfrm>
        </p:spPr>
        <p:txBody>
          <a:bodyPr/>
          <a:lstStyle/>
          <a:p>
            <a:pPr eaLnBrk="1" hangingPunct="1">
              <a:lnSpc>
                <a:spcPts val="4800"/>
              </a:lnSpc>
            </a:pPr>
            <a:r>
              <a:rPr lang="en-US" altLang="zh-CN" b="1" dirty="0">
                <a:solidFill>
                  <a:srgbClr val="3333FF"/>
                </a:solidFill>
                <a:latin typeface="Times New Roman" pitchFamily="18" charset="0"/>
              </a:rPr>
              <a:t>24. Polypeptide synthesis is terminated by release factors that read the stop codons</a:t>
            </a:r>
          </a:p>
        </p:txBody>
      </p:sp>
      <p:sp>
        <p:nvSpPr>
          <p:cNvPr id="82947" name="Rectangle 3"/>
          <p:cNvSpPr>
            <a:spLocks noGrp="1" noChangeArrowheads="1"/>
          </p:cNvSpPr>
          <p:nvPr>
            <p:ph type="body" idx="1"/>
          </p:nvPr>
        </p:nvSpPr>
        <p:spPr>
          <a:xfrm>
            <a:off x="8990" y="2060848"/>
            <a:ext cx="8967121" cy="4114800"/>
          </a:xfrm>
        </p:spPr>
        <p:txBody>
          <a:bodyPr/>
          <a:lstStyle/>
          <a:p>
            <a:pPr eaLnBrk="1" hangingPunct="1">
              <a:lnSpc>
                <a:spcPct val="90000"/>
              </a:lnSpc>
            </a:pPr>
            <a:r>
              <a:rPr lang="en-US" altLang="zh-CN" sz="2800" b="1" dirty="0">
                <a:latin typeface="Times New Roman" pitchFamily="18" charset="0"/>
              </a:rPr>
              <a:t>Two bacterial protein factors called </a:t>
            </a:r>
            <a:r>
              <a:rPr lang="en-US" altLang="zh-CN" sz="2800" b="1" dirty="0">
                <a:solidFill>
                  <a:srgbClr val="FF0000"/>
                </a:solidFill>
                <a:latin typeface="Times New Roman" pitchFamily="18" charset="0"/>
              </a:rPr>
              <a:t>RF-1</a:t>
            </a:r>
            <a:r>
              <a:rPr lang="en-US" altLang="zh-CN" sz="2800" b="1" dirty="0">
                <a:latin typeface="Times New Roman" pitchFamily="18" charset="0"/>
              </a:rPr>
              <a:t> and </a:t>
            </a:r>
            <a:r>
              <a:rPr lang="en-US" altLang="zh-CN" sz="2800" b="1" dirty="0">
                <a:solidFill>
                  <a:srgbClr val="3333FF"/>
                </a:solidFill>
                <a:latin typeface="Times New Roman" pitchFamily="18" charset="0"/>
              </a:rPr>
              <a:t>RF-2</a:t>
            </a:r>
            <a:r>
              <a:rPr lang="en-US" altLang="zh-CN" sz="2800" b="1" dirty="0">
                <a:latin typeface="Times New Roman" pitchFamily="18" charset="0"/>
              </a:rPr>
              <a:t> recognize the stop codons (RF-1 for </a:t>
            </a:r>
            <a:r>
              <a:rPr lang="en-US" altLang="zh-CN" sz="2800" b="1" dirty="0">
                <a:solidFill>
                  <a:srgbClr val="FF0000"/>
                </a:solidFill>
                <a:latin typeface="Times New Roman" pitchFamily="18" charset="0"/>
              </a:rPr>
              <a:t>UAA</a:t>
            </a:r>
            <a:r>
              <a:rPr lang="en-US" altLang="zh-CN" sz="2800" b="1" dirty="0">
                <a:latin typeface="Times New Roman" pitchFamily="18" charset="0"/>
              </a:rPr>
              <a:t> and </a:t>
            </a:r>
            <a:r>
              <a:rPr lang="en-US" altLang="zh-CN" sz="2800" b="1" dirty="0">
                <a:solidFill>
                  <a:srgbClr val="FF0000"/>
                </a:solidFill>
                <a:latin typeface="Times New Roman" pitchFamily="18" charset="0"/>
              </a:rPr>
              <a:t>UAG</a:t>
            </a:r>
            <a:r>
              <a:rPr lang="en-US" altLang="zh-CN" sz="2800" b="1" dirty="0">
                <a:latin typeface="Times New Roman" pitchFamily="18" charset="0"/>
              </a:rPr>
              <a:t>; RF-2 for </a:t>
            </a:r>
            <a:r>
              <a:rPr lang="en-US" altLang="zh-CN" sz="2800" b="1" dirty="0">
                <a:solidFill>
                  <a:srgbClr val="3333FF"/>
                </a:solidFill>
                <a:latin typeface="Times New Roman" pitchFamily="18" charset="0"/>
              </a:rPr>
              <a:t>UAA</a:t>
            </a:r>
            <a:r>
              <a:rPr lang="en-US" altLang="zh-CN" sz="2800" b="1" dirty="0">
                <a:latin typeface="Times New Roman" pitchFamily="18" charset="0"/>
              </a:rPr>
              <a:t> and </a:t>
            </a:r>
            <a:r>
              <a:rPr lang="en-US" altLang="zh-CN" sz="2800" b="1" dirty="0">
                <a:solidFill>
                  <a:srgbClr val="3333FF"/>
                </a:solidFill>
                <a:latin typeface="Times New Roman" pitchFamily="18" charset="0"/>
              </a:rPr>
              <a:t>UGA</a:t>
            </a:r>
            <a:r>
              <a:rPr lang="en-US" altLang="zh-CN" sz="2800" b="1" dirty="0">
                <a:latin typeface="Times New Roman" pitchFamily="18" charset="0"/>
              </a:rPr>
              <a:t>). </a:t>
            </a:r>
          </a:p>
          <a:p>
            <a:pPr eaLnBrk="1" hangingPunct="1">
              <a:lnSpc>
                <a:spcPct val="90000"/>
              </a:lnSpc>
            </a:pPr>
            <a:r>
              <a:rPr lang="en-US" altLang="zh-CN" sz="2800" b="1" dirty="0">
                <a:latin typeface="Times New Roman" pitchFamily="18" charset="0"/>
              </a:rPr>
              <a:t>A third releasing factor </a:t>
            </a:r>
            <a:r>
              <a:rPr lang="en-US" altLang="zh-CN" sz="2800" b="1" dirty="0">
                <a:solidFill>
                  <a:schemeClr val="hlink"/>
                </a:solidFill>
                <a:latin typeface="Times New Roman" pitchFamily="18" charset="0"/>
              </a:rPr>
              <a:t>RF-3</a:t>
            </a:r>
            <a:r>
              <a:rPr lang="en-US" altLang="zh-CN" sz="2800" b="1" dirty="0">
                <a:latin typeface="Times New Roman" pitchFamily="18" charset="0"/>
              </a:rPr>
              <a:t> is a GTP-binding protein and seems to act in concert to promote the cleavage of the peptide from peptidyl-tRNA.</a:t>
            </a:r>
          </a:p>
          <a:p>
            <a:pPr eaLnBrk="1" hangingPunct="1">
              <a:lnSpc>
                <a:spcPct val="90000"/>
              </a:lnSpc>
            </a:pPr>
            <a:r>
              <a:rPr lang="en-US" altLang="zh-CN" sz="2800" b="1" dirty="0">
                <a:latin typeface="Times New Roman" pitchFamily="18" charset="0"/>
              </a:rPr>
              <a:t>The specificity of the peptidyl transferase (23S rRNA) is altered by the release factor: water become the acceptor of the activated peptidyl moiety.</a:t>
            </a:r>
          </a:p>
          <a:p>
            <a:pPr eaLnBrk="1" hangingPunct="1">
              <a:lnSpc>
                <a:spcPct val="90000"/>
              </a:lnSpc>
            </a:pPr>
            <a:r>
              <a:rPr lang="en-US" altLang="zh-CN" sz="2800" b="1" dirty="0">
                <a:latin typeface="Times New Roman" pitchFamily="18" charset="0"/>
              </a:rPr>
              <a:t>A single eukaryotic release factor called </a:t>
            </a:r>
            <a:r>
              <a:rPr lang="en-US" altLang="zh-CN" sz="2800" b="1" dirty="0">
                <a:solidFill>
                  <a:srgbClr val="FF0000"/>
                </a:solidFill>
                <a:latin typeface="Times New Roman" pitchFamily="18" charset="0"/>
              </a:rPr>
              <a:t>eRF</a:t>
            </a:r>
            <a:r>
              <a:rPr lang="en-US" altLang="zh-CN" sz="2800" b="1" dirty="0">
                <a:latin typeface="Times New Roman" pitchFamily="18" charset="0"/>
              </a:rPr>
              <a:t> recognizes all three stop codons.</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4860033" y="3357563"/>
            <a:ext cx="4032447" cy="1938992"/>
          </a:xfrm>
          <a:prstGeom prst="rect">
            <a:avLst/>
          </a:prstGeom>
          <a:noFill/>
          <a:ln w="9525">
            <a:noFill/>
            <a:miter lim="800000"/>
            <a:headEnd/>
            <a:tailEnd/>
          </a:ln>
        </p:spPr>
        <p:txBody>
          <a:bodyPr wrap="square">
            <a:spAutoFit/>
          </a:bodyPr>
          <a:lstStyle/>
          <a:p>
            <a:r>
              <a:rPr kumimoji="1" lang="en-US" altLang="zh-CN" sz="2400" b="1" dirty="0">
                <a:solidFill>
                  <a:srgbClr val="3333FF"/>
                </a:solidFill>
              </a:rPr>
              <a:t>The polypeptide chain is</a:t>
            </a:r>
          </a:p>
          <a:p>
            <a:r>
              <a:rPr kumimoji="1" lang="en-US" altLang="zh-CN" sz="2400" b="1" dirty="0">
                <a:solidFill>
                  <a:srgbClr val="3333FF"/>
                </a:solidFill>
              </a:rPr>
              <a:t>released from the ribosome</a:t>
            </a:r>
          </a:p>
          <a:p>
            <a:r>
              <a:rPr kumimoji="1" lang="en-US" altLang="zh-CN" sz="2400" b="1" dirty="0">
                <a:solidFill>
                  <a:srgbClr val="3333FF"/>
                </a:solidFill>
              </a:rPr>
              <a:t>when meeting a stop</a:t>
            </a:r>
          </a:p>
          <a:p>
            <a:r>
              <a:rPr kumimoji="1" lang="en-US" altLang="zh-CN" sz="2400" b="1" dirty="0">
                <a:solidFill>
                  <a:srgbClr val="3333FF"/>
                </a:solidFill>
              </a:rPr>
              <a:t>codon (</a:t>
            </a:r>
            <a:r>
              <a:rPr kumimoji="1" lang="en-US" altLang="zh-CN" sz="2400" b="1" dirty="0"/>
              <a:t>UAA, UGA, or UGA</a:t>
            </a:r>
            <a:r>
              <a:rPr kumimoji="1" lang="en-US" altLang="zh-CN" sz="2400" b="1" dirty="0">
                <a:solidFill>
                  <a:srgbClr val="3333FF"/>
                </a:solidFill>
              </a:rPr>
              <a:t>).</a:t>
            </a:r>
          </a:p>
          <a:p>
            <a:endParaRPr lang="en-US" altLang="zh-CN" sz="2400" b="1" dirty="0"/>
          </a:p>
        </p:txBody>
      </p:sp>
      <p:sp>
        <p:nvSpPr>
          <p:cNvPr id="83971" name="Text Box 4"/>
          <p:cNvSpPr txBox="1">
            <a:spLocks noChangeArrowheads="1"/>
          </p:cNvSpPr>
          <p:nvPr/>
        </p:nvSpPr>
        <p:spPr bwMode="auto">
          <a:xfrm>
            <a:off x="4882828" y="2716213"/>
            <a:ext cx="1593850" cy="641350"/>
          </a:xfrm>
          <a:prstGeom prst="rect">
            <a:avLst/>
          </a:prstGeom>
          <a:noFill/>
          <a:ln w="9525">
            <a:noFill/>
            <a:miter lim="800000"/>
            <a:headEnd/>
            <a:tailEnd/>
          </a:ln>
        </p:spPr>
        <p:txBody>
          <a:bodyPr wrap="none">
            <a:spAutoFit/>
          </a:bodyPr>
          <a:lstStyle/>
          <a:p>
            <a:r>
              <a:rPr lang="en-US" altLang="zh-CN" sz="3600" b="1" dirty="0">
                <a:solidFill>
                  <a:srgbClr val="FF0000"/>
                </a:solidFill>
              </a:rPr>
              <a:t>Stage 4</a:t>
            </a:r>
          </a:p>
        </p:txBody>
      </p:sp>
      <p:pic>
        <p:nvPicPr>
          <p:cNvPr id="5" name="Picture 2" descr="figure_27_32"/>
          <p:cNvPicPr>
            <a:picLocks noChangeAspect="1" noChangeArrowheads="1"/>
          </p:cNvPicPr>
          <p:nvPr/>
        </p:nvPicPr>
        <p:blipFill>
          <a:blip r:embed="rId3" cstate="print"/>
          <a:srcRect/>
          <a:stretch>
            <a:fillRect/>
          </a:stretch>
        </p:blipFill>
        <p:spPr bwMode="auto">
          <a:xfrm>
            <a:off x="1907704" y="116632"/>
            <a:ext cx="2873375" cy="6557963"/>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figure_27_13"/>
          <p:cNvPicPr>
            <a:picLocks noChangeAspect="1" noChangeArrowheads="1"/>
          </p:cNvPicPr>
          <p:nvPr/>
        </p:nvPicPr>
        <p:blipFill>
          <a:blip r:embed="rId3" cstate="print"/>
          <a:srcRect/>
          <a:stretch>
            <a:fillRect/>
          </a:stretch>
        </p:blipFill>
        <p:spPr bwMode="auto">
          <a:xfrm>
            <a:off x="304800" y="342900"/>
            <a:ext cx="8531225" cy="6188075"/>
          </a:xfrm>
          <a:prstGeom prst="rect">
            <a:avLst/>
          </a:prstGeom>
          <a:noFill/>
          <a:ln w="9525">
            <a:noFill/>
            <a:miter lim="800000"/>
            <a:headEnd/>
            <a:tailEnd/>
          </a:ln>
          <a:effectLst/>
        </p:spPr>
      </p:pic>
      <p:sp>
        <p:nvSpPr>
          <p:cNvPr id="3" name="TextBox 2"/>
          <p:cNvSpPr txBox="1"/>
          <p:nvPr/>
        </p:nvSpPr>
        <p:spPr>
          <a:xfrm>
            <a:off x="2450308" y="6237312"/>
            <a:ext cx="6693692" cy="461665"/>
          </a:xfrm>
          <a:prstGeom prst="rect">
            <a:avLst/>
          </a:prstGeom>
          <a:noFill/>
        </p:spPr>
        <p:txBody>
          <a:bodyPr wrap="none" rtlCol="0">
            <a:spAutoFit/>
          </a:bodyPr>
          <a:lstStyle/>
          <a:p>
            <a:r>
              <a:rPr lang="en-US" altLang="zh-CN" sz="2400" b="1" dirty="0">
                <a:solidFill>
                  <a:srgbClr val="3333FF"/>
                </a:solidFill>
              </a:rPr>
              <a:t>An overview of the five stages of protein synthesis</a:t>
            </a:r>
            <a:endParaRPr lang="zh-CN" altLang="en-US" sz="2400" b="1" dirty="0">
              <a:solidFill>
                <a:srgbClr val="3333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table 27-05"/>
          <p:cNvPicPr>
            <a:picLocks noChangeAspect="1" noChangeArrowheads="1"/>
          </p:cNvPicPr>
          <p:nvPr/>
        </p:nvPicPr>
        <p:blipFill>
          <a:blip r:embed="rId3"/>
          <a:srcRect/>
          <a:stretch>
            <a:fillRect/>
          </a:stretch>
        </p:blipFill>
        <p:spPr bwMode="auto">
          <a:xfrm>
            <a:off x="1689100" y="165100"/>
            <a:ext cx="5770563" cy="6532563"/>
          </a:xfrm>
          <a:prstGeom prst="rect">
            <a:avLst/>
          </a:prstGeom>
          <a:noFill/>
          <a:ln w="9525">
            <a:noFill/>
            <a:miter lim="800000"/>
            <a:headEnd/>
            <a:tailEnd/>
          </a:ln>
        </p:spPr>
      </p:pic>
      <p:sp>
        <p:nvSpPr>
          <p:cNvPr id="84995" name="TextBox 2"/>
          <p:cNvSpPr txBox="1">
            <a:spLocks noChangeArrowheads="1"/>
          </p:cNvSpPr>
          <p:nvPr/>
        </p:nvSpPr>
        <p:spPr bwMode="auto">
          <a:xfrm>
            <a:off x="4000500" y="285750"/>
            <a:ext cx="1082675" cy="800100"/>
          </a:xfrm>
          <a:prstGeom prst="rect">
            <a:avLst/>
          </a:prstGeom>
          <a:noFill/>
          <a:ln w="9525">
            <a:noFill/>
            <a:miter lim="800000"/>
            <a:headEnd/>
            <a:tailEnd/>
          </a:ln>
        </p:spPr>
        <p:txBody>
          <a:bodyPr wrap="none">
            <a:spAutoFit/>
          </a:bodyPr>
          <a:lstStyle/>
          <a:p>
            <a:pPr algn="ctr"/>
            <a:r>
              <a:rPr lang="en-US" altLang="zh-CN" sz="2800" b="1" dirty="0">
                <a:solidFill>
                  <a:srgbClr val="FF0000"/>
                </a:solidFill>
              </a:rPr>
              <a:t>*****</a:t>
            </a:r>
          </a:p>
          <a:p>
            <a:pPr algn="ctr"/>
            <a:endParaRPr lang="zh-CN" altLang="en-US"/>
          </a:p>
        </p:txBody>
      </p:sp>
      <p:cxnSp>
        <p:nvCxnSpPr>
          <p:cNvPr id="84996" name="直接箭头连接符 4"/>
          <p:cNvCxnSpPr>
            <a:cxnSpLocks noChangeShapeType="1"/>
          </p:cNvCxnSpPr>
          <p:nvPr/>
        </p:nvCxnSpPr>
        <p:spPr bwMode="auto">
          <a:xfrm rot="10800000">
            <a:off x="4429125" y="1571625"/>
            <a:ext cx="428625" cy="1588"/>
          </a:xfrm>
          <a:prstGeom prst="straightConnector1">
            <a:avLst/>
          </a:prstGeom>
          <a:noFill/>
          <a:ln w="38100" algn="ctr">
            <a:solidFill>
              <a:srgbClr val="FF0000"/>
            </a:solidFill>
            <a:round/>
            <a:headEnd/>
            <a:tailEnd type="arrow" w="med" len="med"/>
          </a:ln>
        </p:spPr>
      </p:cxnSp>
      <p:cxnSp>
        <p:nvCxnSpPr>
          <p:cNvPr id="84997" name="直接箭头连接符 5"/>
          <p:cNvCxnSpPr>
            <a:cxnSpLocks noChangeShapeType="1"/>
          </p:cNvCxnSpPr>
          <p:nvPr/>
        </p:nvCxnSpPr>
        <p:spPr bwMode="auto">
          <a:xfrm rot="10800000">
            <a:off x="4500563" y="4000500"/>
            <a:ext cx="428625" cy="1588"/>
          </a:xfrm>
          <a:prstGeom prst="straightConnector1">
            <a:avLst/>
          </a:prstGeom>
          <a:noFill/>
          <a:ln w="38100" algn="ctr">
            <a:solidFill>
              <a:srgbClr val="3333FF"/>
            </a:solidFill>
            <a:round/>
            <a:headEnd/>
            <a:tailEnd type="arrow" w="med" len="med"/>
          </a:ln>
        </p:spPr>
      </p:cxnSp>
      <p:cxnSp>
        <p:nvCxnSpPr>
          <p:cNvPr id="84998" name="直接箭头连接符 6"/>
          <p:cNvCxnSpPr>
            <a:cxnSpLocks noChangeShapeType="1"/>
          </p:cNvCxnSpPr>
          <p:nvPr/>
        </p:nvCxnSpPr>
        <p:spPr bwMode="auto">
          <a:xfrm rot="10800000">
            <a:off x="4429125" y="3071813"/>
            <a:ext cx="428625" cy="1587"/>
          </a:xfrm>
          <a:prstGeom prst="straightConnector1">
            <a:avLst/>
          </a:prstGeom>
          <a:noFill/>
          <a:ln w="38100" algn="ctr">
            <a:solidFill>
              <a:srgbClr val="3333FF"/>
            </a:solidFill>
            <a:round/>
            <a:headEnd/>
            <a:tailEnd type="arrow"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0" y="333375"/>
            <a:ext cx="9144000" cy="1143000"/>
          </a:xfrm>
        </p:spPr>
        <p:txBody>
          <a:bodyPr/>
          <a:lstStyle/>
          <a:p>
            <a:pPr eaLnBrk="1" hangingPunct="1">
              <a:lnSpc>
                <a:spcPts val="4600"/>
              </a:lnSpc>
            </a:pPr>
            <a:r>
              <a:rPr lang="en-US" altLang="zh-CN" sz="4000" b="1" dirty="0">
                <a:solidFill>
                  <a:srgbClr val="3333FF"/>
                </a:solidFill>
                <a:latin typeface="Times New Roman" pitchFamily="18" charset="0"/>
              </a:rPr>
              <a:t>25. At least four high-energy bonds are ultimately consumed for the formation  of each specific peptide bond</a:t>
            </a:r>
          </a:p>
        </p:txBody>
      </p:sp>
      <p:sp>
        <p:nvSpPr>
          <p:cNvPr id="86019" name="Rectangle 3"/>
          <p:cNvSpPr>
            <a:spLocks noGrp="1" noChangeArrowheads="1"/>
          </p:cNvSpPr>
          <p:nvPr>
            <p:ph type="body" idx="1"/>
          </p:nvPr>
        </p:nvSpPr>
        <p:spPr>
          <a:xfrm>
            <a:off x="0" y="1844824"/>
            <a:ext cx="9144000" cy="4114800"/>
          </a:xfrm>
        </p:spPr>
        <p:txBody>
          <a:bodyPr/>
          <a:lstStyle/>
          <a:p>
            <a:pPr eaLnBrk="1" hangingPunct="1">
              <a:lnSpc>
                <a:spcPct val="90000"/>
              </a:lnSpc>
            </a:pPr>
            <a:r>
              <a:rPr lang="en-US" altLang="zh-CN" sz="2900" b="1" dirty="0">
                <a:latin typeface="Times New Roman" pitchFamily="18" charset="0"/>
              </a:rPr>
              <a:t>Two for activating each amino acid (ATP      AMP + 2P</a:t>
            </a:r>
            <a:r>
              <a:rPr lang="en-US" altLang="zh-CN" sz="2900" b="1" baseline="-25000" dirty="0">
                <a:latin typeface="Times New Roman" pitchFamily="18" charset="0"/>
              </a:rPr>
              <a:t>i</a:t>
            </a:r>
            <a:r>
              <a:rPr lang="en-US" altLang="zh-CN" sz="2900" b="1" dirty="0">
                <a:latin typeface="Times New Roman" pitchFamily="18" charset="0"/>
              </a:rPr>
              <a:t>).</a:t>
            </a:r>
          </a:p>
          <a:p>
            <a:pPr eaLnBrk="1" hangingPunct="1">
              <a:lnSpc>
                <a:spcPct val="90000"/>
              </a:lnSpc>
            </a:pPr>
            <a:r>
              <a:rPr lang="en-US" altLang="zh-CN" sz="2900" b="1" dirty="0">
                <a:latin typeface="Times New Roman" pitchFamily="18" charset="0"/>
              </a:rPr>
              <a:t>One for  EF-Tu to deliver the aminoacyl-tRNA to the A site of the ribosome (GTP     GDP + P</a:t>
            </a:r>
            <a:r>
              <a:rPr lang="en-US" altLang="zh-CN" sz="2900" b="1" baseline="-25000" dirty="0">
                <a:latin typeface="Times New Roman" pitchFamily="18" charset="0"/>
              </a:rPr>
              <a:t>i</a:t>
            </a:r>
            <a:r>
              <a:rPr lang="en-US" altLang="zh-CN" sz="2900" b="1" dirty="0">
                <a:latin typeface="Times New Roman" pitchFamily="18" charset="0"/>
              </a:rPr>
              <a:t>).</a:t>
            </a:r>
          </a:p>
          <a:p>
            <a:pPr eaLnBrk="1" hangingPunct="1">
              <a:lnSpc>
                <a:spcPct val="90000"/>
              </a:lnSpc>
            </a:pPr>
            <a:r>
              <a:rPr lang="en-US" altLang="zh-CN" sz="2900" b="1" dirty="0">
                <a:latin typeface="Times New Roman" pitchFamily="18" charset="0"/>
              </a:rPr>
              <a:t>One for EF-G to translocate the ribosome after each peptide bond is formed (GTP     GDP + P</a:t>
            </a:r>
            <a:r>
              <a:rPr lang="en-US" altLang="zh-CN" sz="2900" b="1" baseline="-25000" dirty="0">
                <a:latin typeface="Times New Roman" pitchFamily="18" charset="0"/>
              </a:rPr>
              <a:t>i</a:t>
            </a:r>
            <a:r>
              <a:rPr lang="en-US" altLang="zh-CN" sz="2900" b="1" dirty="0">
                <a:latin typeface="Times New Roman" pitchFamily="18" charset="0"/>
              </a:rPr>
              <a:t>).</a:t>
            </a:r>
          </a:p>
          <a:p>
            <a:pPr eaLnBrk="1" hangingPunct="1">
              <a:lnSpc>
                <a:spcPct val="90000"/>
              </a:lnSpc>
            </a:pPr>
            <a:r>
              <a:rPr lang="en-US" altLang="zh-CN" sz="2900" b="1" dirty="0">
                <a:latin typeface="Times New Roman" pitchFamily="18" charset="0"/>
              </a:rPr>
              <a:t>The net free energy change ( </a:t>
            </a:r>
            <a:r>
              <a:rPr lang="en-US" altLang="zh-CN" sz="2900" b="1" dirty="0">
                <a:latin typeface="Times New Roman" pitchFamily="18" charset="0"/>
                <a:sym typeface="Symbol" pitchFamily="18" charset="2"/>
              </a:rPr>
              <a:t></a:t>
            </a:r>
            <a:r>
              <a:rPr lang="en-US" altLang="zh-CN" sz="2900" b="1" dirty="0">
                <a:latin typeface="Times New Roman" pitchFamily="18" charset="0"/>
              </a:rPr>
              <a:t>G) in forming each peptide bond between specific amino acids is about </a:t>
            </a:r>
          </a:p>
          <a:p>
            <a:pPr eaLnBrk="1" hangingPunct="1">
              <a:lnSpc>
                <a:spcPct val="90000"/>
              </a:lnSpc>
              <a:buFontTx/>
              <a:buNone/>
            </a:pPr>
            <a:r>
              <a:rPr lang="en-US" altLang="zh-CN" sz="2900" b="1" dirty="0">
                <a:latin typeface="Times New Roman" pitchFamily="18" charset="0"/>
              </a:rPr>
              <a:t>    </a:t>
            </a:r>
            <a:r>
              <a:rPr lang="en-US" altLang="zh-CN" sz="2900" b="1" dirty="0">
                <a:solidFill>
                  <a:srgbClr val="FF0000"/>
                </a:solidFill>
                <a:latin typeface="Times New Roman" pitchFamily="18" charset="0"/>
              </a:rPr>
              <a:t>-100 kJ/mol</a:t>
            </a:r>
            <a:r>
              <a:rPr lang="en-US" altLang="zh-CN" sz="2900" b="1" dirty="0">
                <a:latin typeface="Times New Roman" pitchFamily="18" charset="0"/>
              </a:rPr>
              <a:t>.</a:t>
            </a:r>
          </a:p>
          <a:p>
            <a:pPr eaLnBrk="1" hangingPunct="1">
              <a:lnSpc>
                <a:spcPct val="90000"/>
              </a:lnSpc>
            </a:pPr>
            <a:r>
              <a:rPr lang="en-US" altLang="zh-CN" sz="2900" b="1" dirty="0">
                <a:latin typeface="Times New Roman" pitchFamily="18" charset="0"/>
              </a:rPr>
              <a:t>This high energy consumption resulted in the nearly perfect fidelity in translation.</a:t>
            </a:r>
          </a:p>
        </p:txBody>
      </p:sp>
      <p:sp>
        <p:nvSpPr>
          <p:cNvPr id="86020" name="Line 4"/>
          <p:cNvSpPr>
            <a:spLocks noChangeShapeType="1"/>
          </p:cNvSpPr>
          <p:nvPr/>
        </p:nvSpPr>
        <p:spPr bwMode="auto">
          <a:xfrm>
            <a:off x="6948264" y="2060848"/>
            <a:ext cx="533400"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86021" name="Line 5"/>
          <p:cNvSpPr>
            <a:spLocks noChangeShapeType="1"/>
          </p:cNvSpPr>
          <p:nvPr/>
        </p:nvSpPr>
        <p:spPr bwMode="auto">
          <a:xfrm>
            <a:off x="4885556" y="3356992"/>
            <a:ext cx="381000"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86022" name="Line 6"/>
          <p:cNvSpPr>
            <a:spLocks noChangeShapeType="1"/>
          </p:cNvSpPr>
          <p:nvPr/>
        </p:nvSpPr>
        <p:spPr bwMode="auto">
          <a:xfrm>
            <a:off x="5076056" y="4221088"/>
            <a:ext cx="381000" cy="0"/>
          </a:xfrm>
          <a:prstGeom prst="line">
            <a:avLst/>
          </a:prstGeom>
          <a:noFill/>
          <a:ln w="28575">
            <a:solidFill>
              <a:schemeClr val="tx1"/>
            </a:solidFill>
            <a:round/>
            <a:headEnd/>
            <a:tailEnd type="triangle" w="med" len="med"/>
          </a:ln>
        </p:spPr>
        <p:txBody>
          <a:bodyPr wrap="none" anchor="ctr"/>
          <a:lstStyle/>
          <a:p>
            <a:endParaRPr lang="zh-CN" alt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07950" y="620713"/>
            <a:ext cx="8915400" cy="1143000"/>
          </a:xfrm>
        </p:spPr>
        <p:txBody>
          <a:bodyPr/>
          <a:lstStyle/>
          <a:p>
            <a:pPr eaLnBrk="1" hangingPunct="1"/>
            <a:r>
              <a:rPr lang="en-US" altLang="zh-CN" sz="4000" b="1" dirty="0">
                <a:solidFill>
                  <a:srgbClr val="3333FF"/>
                </a:solidFill>
                <a:latin typeface="Times New Roman" pitchFamily="18" charset="0"/>
              </a:rPr>
              <a:t>26. Each mRNA is usually translated simultaneously by many ribosomes </a:t>
            </a:r>
            <a:br>
              <a:rPr lang="en-US" altLang="zh-CN" sz="4000" b="1" dirty="0">
                <a:solidFill>
                  <a:srgbClr val="3333FF"/>
                </a:solidFill>
                <a:latin typeface="Times New Roman" pitchFamily="18" charset="0"/>
              </a:rPr>
            </a:br>
            <a:r>
              <a:rPr lang="en-US" altLang="zh-CN" sz="4000" b="1" dirty="0">
                <a:solidFill>
                  <a:srgbClr val="3333FF"/>
                </a:solidFill>
                <a:latin typeface="Times New Roman" pitchFamily="18" charset="0"/>
              </a:rPr>
              <a:t>(as polysomes)</a:t>
            </a:r>
          </a:p>
        </p:txBody>
      </p:sp>
      <p:sp>
        <p:nvSpPr>
          <p:cNvPr id="87043" name="Rectangle 3"/>
          <p:cNvSpPr>
            <a:spLocks noGrp="1" noChangeArrowheads="1"/>
          </p:cNvSpPr>
          <p:nvPr>
            <p:ph type="body" idx="1"/>
          </p:nvPr>
        </p:nvSpPr>
        <p:spPr>
          <a:xfrm>
            <a:off x="107950" y="2349500"/>
            <a:ext cx="8915400" cy="4114800"/>
          </a:xfrm>
        </p:spPr>
        <p:txBody>
          <a:bodyPr/>
          <a:lstStyle/>
          <a:p>
            <a:pPr eaLnBrk="1" hangingPunct="1"/>
            <a:r>
              <a:rPr lang="en-US" altLang="zh-CN" b="1" dirty="0">
                <a:latin typeface="Times New Roman" pitchFamily="18" charset="0"/>
              </a:rPr>
              <a:t>This is observed in both prokaryotic and eukaryotic cells.</a:t>
            </a:r>
          </a:p>
          <a:p>
            <a:pPr eaLnBrk="1" hangingPunct="1"/>
            <a:r>
              <a:rPr lang="en-US" altLang="zh-CN" b="1" dirty="0">
                <a:latin typeface="Times New Roman" pitchFamily="18" charset="0"/>
              </a:rPr>
              <a:t>The guiding effectiveness of the short-lived mRNA molecules is thus dramatically increased.</a:t>
            </a:r>
          </a:p>
          <a:p>
            <a:pPr eaLnBrk="1" hangingPunct="1"/>
            <a:r>
              <a:rPr lang="en-US" altLang="zh-CN" b="1" dirty="0">
                <a:latin typeface="Times New Roman" pitchFamily="18" charset="0"/>
              </a:rPr>
              <a:t>In bacteria, the translation and transcription processes are tightly coupled! </a:t>
            </a:r>
          </a:p>
          <a:p>
            <a:pPr eaLnBrk="1" hangingPunct="1"/>
            <a:endParaRPr lang="en-US" altLang="zh-CN" b="1" dirty="0">
              <a:latin typeface="Times New Roman" pitchFamily="18" charset="0"/>
            </a:endParaRPr>
          </a:p>
          <a:p>
            <a:pPr eaLnBrk="1" hangingPunct="1"/>
            <a:endParaRPr lang="en-US" altLang="zh-CN" b="1" dirty="0">
              <a:latin typeface="Times New Roman" pitchFamily="18" charset="0"/>
            </a:endParaRPr>
          </a:p>
          <a:p>
            <a:pPr eaLnBrk="1" hangingPunct="1"/>
            <a:endParaRPr lang="en-US" altLang="zh-CN" b="1" dirty="0">
              <a:latin typeface="Times New Roman"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196472" y="4743450"/>
            <a:ext cx="3275013" cy="1920875"/>
          </a:xfrm>
          <a:prstGeom prst="rect">
            <a:avLst/>
          </a:prstGeom>
          <a:noFill/>
          <a:ln w="9525">
            <a:noFill/>
            <a:miter lim="800000"/>
            <a:headEnd/>
            <a:tailEnd/>
          </a:ln>
        </p:spPr>
        <p:txBody>
          <a:bodyPr wrap="none">
            <a:spAutoFit/>
          </a:bodyPr>
          <a:lstStyle/>
          <a:p>
            <a:r>
              <a:rPr kumimoji="1" lang="en-US" altLang="zh-CN" sz="4000" b="1" dirty="0">
                <a:solidFill>
                  <a:srgbClr val="3333FF"/>
                </a:solidFill>
              </a:rPr>
              <a:t>Polysomes are</a:t>
            </a:r>
          </a:p>
          <a:p>
            <a:r>
              <a:rPr kumimoji="1" lang="en-US" altLang="zh-CN" sz="4000" b="1" dirty="0">
                <a:solidFill>
                  <a:srgbClr val="3333FF"/>
                </a:solidFill>
              </a:rPr>
              <a:t>regularly seen</a:t>
            </a:r>
          </a:p>
          <a:p>
            <a:r>
              <a:rPr kumimoji="1" lang="en-US" altLang="zh-CN" sz="4000" b="1" dirty="0">
                <a:solidFill>
                  <a:srgbClr val="3333FF"/>
                </a:solidFill>
              </a:rPr>
              <a:t>in cells.</a:t>
            </a:r>
          </a:p>
        </p:txBody>
      </p:sp>
      <p:pic>
        <p:nvPicPr>
          <p:cNvPr id="88067" name="Picture 4"/>
          <p:cNvPicPr>
            <a:picLocks noChangeAspect="1" noChangeArrowheads="1"/>
          </p:cNvPicPr>
          <p:nvPr/>
        </p:nvPicPr>
        <p:blipFill>
          <a:blip r:embed="rId2"/>
          <a:srcRect/>
          <a:stretch>
            <a:fillRect/>
          </a:stretch>
        </p:blipFill>
        <p:spPr bwMode="auto">
          <a:xfrm>
            <a:off x="0" y="0"/>
            <a:ext cx="5143500" cy="3295650"/>
          </a:xfrm>
          <a:prstGeom prst="rect">
            <a:avLst/>
          </a:prstGeom>
          <a:noFill/>
          <a:ln w="9525">
            <a:noFill/>
            <a:miter lim="800000"/>
            <a:headEnd/>
            <a:tailEnd/>
          </a:ln>
        </p:spPr>
      </p:pic>
      <p:pic>
        <p:nvPicPr>
          <p:cNvPr id="88068" name="Picture 2" descr="figure 27-32b part 2"/>
          <p:cNvPicPr>
            <a:picLocks noChangeAspect="1" noChangeArrowheads="1"/>
          </p:cNvPicPr>
          <p:nvPr/>
        </p:nvPicPr>
        <p:blipFill>
          <a:blip r:embed="rId3"/>
          <a:srcRect/>
          <a:stretch>
            <a:fillRect/>
          </a:stretch>
        </p:blipFill>
        <p:spPr bwMode="auto">
          <a:xfrm>
            <a:off x="3643313" y="3005138"/>
            <a:ext cx="5410200" cy="3659187"/>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figure_27_33"/>
          <p:cNvPicPr>
            <a:picLocks noChangeAspect="1" noChangeArrowheads="1"/>
          </p:cNvPicPr>
          <p:nvPr/>
        </p:nvPicPr>
        <p:blipFill>
          <a:blip r:embed="rId3" cstate="print"/>
          <a:srcRect/>
          <a:stretch>
            <a:fillRect/>
          </a:stretch>
        </p:blipFill>
        <p:spPr bwMode="auto">
          <a:xfrm>
            <a:off x="683568" y="116632"/>
            <a:ext cx="4981575" cy="6557963"/>
          </a:xfrm>
          <a:prstGeom prst="rect">
            <a:avLst/>
          </a:prstGeom>
          <a:noFill/>
          <a:ln w="9525">
            <a:noFill/>
            <a:miter lim="800000"/>
            <a:headEnd/>
            <a:tailEnd/>
          </a:ln>
          <a:effectLst/>
        </p:spPr>
      </p:pic>
      <p:sp>
        <p:nvSpPr>
          <p:cNvPr id="3" name="TextBox 2"/>
          <p:cNvSpPr txBox="1"/>
          <p:nvPr/>
        </p:nvSpPr>
        <p:spPr>
          <a:xfrm>
            <a:off x="4878089" y="5733256"/>
            <a:ext cx="4265911" cy="954107"/>
          </a:xfrm>
          <a:prstGeom prst="rect">
            <a:avLst/>
          </a:prstGeom>
          <a:noFill/>
        </p:spPr>
        <p:txBody>
          <a:bodyPr wrap="none" rtlCol="0">
            <a:spAutoFit/>
          </a:bodyPr>
          <a:lstStyle/>
          <a:p>
            <a:r>
              <a:rPr lang="en-US" altLang="zh-CN" sz="2800" b="1" dirty="0">
                <a:solidFill>
                  <a:srgbClr val="3333FF"/>
                </a:solidFill>
              </a:rPr>
              <a:t>Coupling of transcription </a:t>
            </a:r>
          </a:p>
          <a:p>
            <a:r>
              <a:rPr lang="en-US" altLang="zh-CN" sz="2800" b="1" dirty="0">
                <a:solidFill>
                  <a:srgbClr val="3333FF"/>
                </a:solidFill>
              </a:rPr>
              <a:t>and translation in bacteria</a:t>
            </a:r>
            <a:endParaRPr lang="zh-CN" altLang="en-US" sz="2800" b="1" dirty="0">
              <a:solidFill>
                <a:srgbClr val="3333FF"/>
              </a:solidFill>
            </a:endParaRPr>
          </a:p>
        </p:txBody>
      </p:sp>
      <p:sp>
        <p:nvSpPr>
          <p:cNvPr id="2" name="矩形 1"/>
          <p:cNvSpPr/>
          <p:nvPr/>
        </p:nvSpPr>
        <p:spPr>
          <a:xfrm>
            <a:off x="5292080" y="3395613"/>
            <a:ext cx="4572000" cy="1384995"/>
          </a:xfrm>
          <a:prstGeom prst="rect">
            <a:avLst/>
          </a:prstGeom>
        </p:spPr>
        <p:txBody>
          <a:bodyPr>
            <a:spAutoFit/>
          </a:bodyPr>
          <a:lstStyle/>
          <a:p>
            <a:r>
              <a:rPr kumimoji="1" lang="en-US" altLang="zh-CN" sz="2800" b="1" dirty="0">
                <a:solidFill>
                  <a:srgbClr val="FF0000"/>
                </a:solidFill>
              </a:rPr>
              <a:t>In bacteria, translation </a:t>
            </a:r>
          </a:p>
          <a:p>
            <a:r>
              <a:rPr kumimoji="1" lang="en-US" altLang="zh-CN" sz="2800" b="1" dirty="0">
                <a:solidFill>
                  <a:srgbClr val="FF0000"/>
                </a:solidFill>
              </a:rPr>
              <a:t>and transcription are</a:t>
            </a:r>
          </a:p>
          <a:p>
            <a:r>
              <a:rPr kumimoji="1" lang="en-US" altLang="zh-CN" sz="2800" b="1" dirty="0">
                <a:solidFill>
                  <a:srgbClr val="FF0000"/>
                </a:solidFill>
              </a:rPr>
              <a:t>tightly coupled.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7"/>
          <p:cNvPicPr>
            <a:picLocks noChangeAspect="1" noChangeArrowheads="1"/>
          </p:cNvPicPr>
          <p:nvPr/>
        </p:nvPicPr>
        <p:blipFill>
          <a:blip r:embed="rId2"/>
          <a:srcRect/>
          <a:stretch>
            <a:fillRect/>
          </a:stretch>
        </p:blipFill>
        <p:spPr bwMode="auto">
          <a:xfrm>
            <a:off x="0" y="168275"/>
            <a:ext cx="9144000" cy="5092700"/>
          </a:xfrm>
          <a:prstGeom prst="rect">
            <a:avLst/>
          </a:prstGeom>
          <a:noFill/>
          <a:ln w="9525">
            <a:noFill/>
            <a:miter lim="800000"/>
            <a:headEnd/>
            <a:tailEnd/>
          </a:ln>
        </p:spPr>
      </p:pic>
      <p:sp>
        <p:nvSpPr>
          <p:cNvPr id="11267" name="Rectangle 3"/>
          <p:cNvSpPr>
            <a:spLocks noChangeArrowheads="1"/>
          </p:cNvSpPr>
          <p:nvPr/>
        </p:nvSpPr>
        <p:spPr bwMode="auto">
          <a:xfrm>
            <a:off x="187325" y="5426076"/>
            <a:ext cx="8769350" cy="1190625"/>
          </a:xfrm>
          <a:prstGeom prst="rect">
            <a:avLst/>
          </a:prstGeom>
          <a:noFill/>
          <a:ln w="9525">
            <a:noFill/>
            <a:miter lim="800000"/>
            <a:headEnd/>
            <a:tailEnd/>
          </a:ln>
        </p:spPr>
        <p:txBody>
          <a:bodyPr wrap="none">
            <a:spAutoFit/>
          </a:bodyPr>
          <a:lstStyle/>
          <a:p>
            <a:pPr algn="ctr">
              <a:defRPr/>
            </a:pPr>
            <a:r>
              <a:rPr kumimoji="1" lang="en-US" altLang="zh-CN" sz="3600" b="1" dirty="0">
                <a:solidFill>
                  <a:srgbClr val="3333FF"/>
                </a:solidFill>
              </a:rPr>
              <a:t>Genetic studies showed that genetic </a:t>
            </a:r>
          </a:p>
          <a:p>
            <a:pPr algn="ctr">
              <a:defRPr/>
            </a:pPr>
            <a:r>
              <a:rPr kumimoji="1" lang="en-US" altLang="zh-CN" sz="3600" b="1" dirty="0">
                <a:solidFill>
                  <a:srgbClr val="3333FF"/>
                </a:solidFill>
              </a:rPr>
              <a:t>codons are successive triplets of nucleotides.</a:t>
            </a:r>
          </a:p>
        </p:txBody>
      </p:sp>
      <p:sp>
        <p:nvSpPr>
          <p:cNvPr id="10244" name="Rectangle 4"/>
          <p:cNvSpPr>
            <a:spLocks noChangeArrowheads="1"/>
          </p:cNvSpPr>
          <p:nvPr/>
        </p:nvSpPr>
        <p:spPr bwMode="auto">
          <a:xfrm>
            <a:off x="5410200" y="1962149"/>
            <a:ext cx="3258008" cy="384721"/>
          </a:xfrm>
          <a:prstGeom prst="rect">
            <a:avLst/>
          </a:prstGeom>
          <a:noFill/>
          <a:ln w="9525">
            <a:noFill/>
            <a:miter lim="800000"/>
            <a:headEnd/>
            <a:tailEnd/>
          </a:ln>
        </p:spPr>
        <p:txBody>
          <a:bodyPr wrap="none">
            <a:spAutoFit/>
          </a:bodyPr>
          <a:lstStyle/>
          <a:p>
            <a:r>
              <a:rPr kumimoji="1" lang="en-US" altLang="zh-CN" sz="1900" b="1" dirty="0">
                <a:solidFill>
                  <a:srgbClr val="3333FF"/>
                </a:solidFill>
              </a:rPr>
              <a:t>Altered amino acid sequences</a:t>
            </a:r>
          </a:p>
        </p:txBody>
      </p:sp>
      <p:sp>
        <p:nvSpPr>
          <p:cNvPr id="10245" name="Line 5"/>
          <p:cNvSpPr>
            <a:spLocks noChangeShapeType="1"/>
          </p:cNvSpPr>
          <p:nvPr/>
        </p:nvSpPr>
        <p:spPr bwMode="auto">
          <a:xfrm>
            <a:off x="5364088" y="1952085"/>
            <a:ext cx="3505200" cy="0"/>
          </a:xfrm>
          <a:prstGeom prst="line">
            <a:avLst/>
          </a:prstGeom>
          <a:noFill/>
          <a:ln w="28575">
            <a:solidFill>
              <a:srgbClr val="0000FF"/>
            </a:solidFill>
            <a:round/>
            <a:headEnd/>
            <a:tailEnd type="triangle" w="med" len="med"/>
          </a:ln>
        </p:spPr>
        <p:txBody>
          <a:bodyPr wrap="none" anchor="ctr"/>
          <a:lstStyle/>
          <a:p>
            <a:endParaRPr lang="zh-CN" altLang="en-US"/>
          </a:p>
        </p:txBody>
      </p:sp>
      <p:sp>
        <p:nvSpPr>
          <p:cNvPr id="10246" name="Line 6"/>
          <p:cNvSpPr>
            <a:spLocks noChangeShapeType="1"/>
          </p:cNvSpPr>
          <p:nvPr/>
        </p:nvSpPr>
        <p:spPr bwMode="auto">
          <a:xfrm>
            <a:off x="4148595" y="3140968"/>
            <a:ext cx="4519613" cy="0"/>
          </a:xfrm>
          <a:prstGeom prst="line">
            <a:avLst/>
          </a:prstGeom>
          <a:noFill/>
          <a:ln w="28575">
            <a:solidFill>
              <a:srgbClr val="0000FF"/>
            </a:solidFill>
            <a:round/>
            <a:headEnd/>
            <a:tailEnd type="triangle" w="med" len="med"/>
          </a:ln>
        </p:spPr>
        <p:txBody>
          <a:bodyPr wrap="none" anchor="ctr"/>
          <a:lstStyle/>
          <a:p>
            <a:endParaRPr lang="zh-CN" altLang="en-US"/>
          </a:p>
        </p:txBody>
      </p:sp>
      <p:sp>
        <p:nvSpPr>
          <p:cNvPr id="10247" name="Rectangle 8"/>
          <p:cNvSpPr>
            <a:spLocks noChangeArrowheads="1"/>
          </p:cNvSpPr>
          <p:nvPr/>
        </p:nvSpPr>
        <p:spPr bwMode="auto">
          <a:xfrm>
            <a:off x="5856577" y="3068635"/>
            <a:ext cx="3258008" cy="384721"/>
          </a:xfrm>
          <a:prstGeom prst="rect">
            <a:avLst/>
          </a:prstGeom>
          <a:noFill/>
          <a:ln w="9525">
            <a:noFill/>
            <a:miter lim="800000"/>
            <a:headEnd/>
            <a:tailEnd/>
          </a:ln>
        </p:spPr>
        <p:txBody>
          <a:bodyPr wrap="none">
            <a:spAutoFit/>
          </a:bodyPr>
          <a:lstStyle/>
          <a:p>
            <a:r>
              <a:rPr kumimoji="1" lang="en-US" altLang="zh-CN" sz="1900" b="1" dirty="0">
                <a:solidFill>
                  <a:srgbClr val="3333FF"/>
                </a:solidFill>
              </a:rPr>
              <a:t>Altered amino acid sequences</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304800"/>
            <a:ext cx="9144000" cy="1143000"/>
          </a:xfrm>
        </p:spPr>
        <p:txBody>
          <a:bodyPr/>
          <a:lstStyle/>
          <a:p>
            <a:pPr eaLnBrk="1" hangingPunct="1"/>
            <a:r>
              <a:rPr lang="en-US" altLang="zh-CN" sz="4800" b="1" dirty="0">
                <a:solidFill>
                  <a:srgbClr val="3333FF"/>
                </a:solidFill>
                <a:latin typeface="Times New Roman" pitchFamily="18" charset="0"/>
              </a:rPr>
              <a:t>27. Protein synthesis is inhibited by many antibiotics and toxins</a:t>
            </a:r>
          </a:p>
        </p:txBody>
      </p:sp>
      <p:sp>
        <p:nvSpPr>
          <p:cNvPr id="95235" name="Rectangle 3"/>
          <p:cNvSpPr>
            <a:spLocks noGrp="1" noChangeArrowheads="1"/>
          </p:cNvSpPr>
          <p:nvPr>
            <p:ph type="body" idx="1"/>
          </p:nvPr>
        </p:nvSpPr>
        <p:spPr>
          <a:xfrm>
            <a:off x="23973" y="1916832"/>
            <a:ext cx="8964488" cy="4114800"/>
          </a:xfrm>
        </p:spPr>
        <p:txBody>
          <a:bodyPr/>
          <a:lstStyle/>
          <a:p>
            <a:pPr eaLnBrk="1" hangingPunct="1">
              <a:lnSpc>
                <a:spcPct val="90000"/>
              </a:lnSpc>
              <a:defRPr/>
            </a:pPr>
            <a:r>
              <a:rPr lang="en-US" altLang="zh-CN" sz="3000" b="1" dirty="0">
                <a:solidFill>
                  <a:srgbClr val="FF0000"/>
                </a:solidFill>
                <a:latin typeface="Times New Roman" pitchFamily="18" charset="0"/>
              </a:rPr>
              <a:t>Puromycin</a:t>
            </a:r>
            <a:r>
              <a:rPr lang="en-US" altLang="zh-CN" sz="3000" b="1" dirty="0">
                <a:solidFill>
                  <a:srgbClr val="00FFFF"/>
                </a:solidFill>
                <a:latin typeface="Times New Roman" pitchFamily="18" charset="0"/>
              </a:rPr>
              <a:t> </a:t>
            </a:r>
            <a:r>
              <a:rPr lang="en-US" altLang="zh-CN" sz="3000" b="1" dirty="0">
                <a:solidFill>
                  <a:srgbClr val="FF0000"/>
                </a:solidFill>
                <a:latin typeface="Times New Roman" pitchFamily="18" charset="0"/>
              </a:rPr>
              <a:t>(</a:t>
            </a:r>
            <a:r>
              <a:rPr lang="zh-CN" altLang="en-US" sz="3000" b="1" dirty="0">
                <a:solidFill>
                  <a:srgbClr val="FF0000"/>
                </a:solidFill>
                <a:latin typeface="楷体" panose="02010609060101010101" pitchFamily="49" charset="-122"/>
                <a:ea typeface="楷体" panose="02010609060101010101" pitchFamily="49" charset="-122"/>
              </a:rPr>
              <a:t>嘌呤霉素</a:t>
            </a:r>
            <a:r>
              <a:rPr lang="en-US" altLang="zh-CN" sz="3000" b="1" dirty="0">
                <a:solidFill>
                  <a:srgbClr val="FF0000"/>
                </a:solidFill>
                <a:latin typeface="Times New Roman" pitchFamily="18" charset="0"/>
              </a:rPr>
              <a:t>) </a:t>
            </a:r>
            <a:r>
              <a:rPr lang="en-US" altLang="zh-CN" sz="3000" b="1" dirty="0">
                <a:latin typeface="Times New Roman" pitchFamily="18" charset="0"/>
              </a:rPr>
              <a:t>causes </a:t>
            </a:r>
            <a:r>
              <a:rPr lang="en-US" altLang="zh-CN" sz="3000" b="1" dirty="0">
                <a:effectLst>
                  <a:outerShdw blurRad="38100" dist="38100" dir="2700000" algn="tl">
                    <a:srgbClr val="C0C0C0"/>
                  </a:outerShdw>
                </a:effectLst>
                <a:latin typeface="Times New Roman" pitchFamily="18" charset="0"/>
              </a:rPr>
              <a:t>premature termination</a:t>
            </a:r>
            <a:r>
              <a:rPr lang="en-US" altLang="zh-CN" sz="3000" b="1" dirty="0">
                <a:latin typeface="Times New Roman" pitchFamily="18" charset="0"/>
              </a:rPr>
              <a:t> of polypeptide synthesis by mimicking aminoacyl tRNA: it is able to enter the A site and accept the peptidyl group to form peptidyl puromycin, which however will dissociate from the ribosome (in both prokaryotes and eukaryotes).</a:t>
            </a:r>
          </a:p>
          <a:p>
            <a:pPr eaLnBrk="1" hangingPunct="1">
              <a:lnSpc>
                <a:spcPct val="90000"/>
              </a:lnSpc>
              <a:defRPr/>
            </a:pPr>
            <a:r>
              <a:rPr lang="en-US" altLang="zh-CN" sz="3000" b="1" dirty="0">
                <a:latin typeface="Times New Roman" pitchFamily="18" charset="0"/>
              </a:rPr>
              <a:t>The concept of A and P sites arose from the use of puromycin to ascertain the location of peptidyl-tRNA: when peptidyl-tRNA is anchored in the A site of the 30S subunit it can not react with puromycin.</a:t>
            </a:r>
          </a:p>
          <a:p>
            <a:pPr eaLnBrk="1" hangingPunct="1">
              <a:lnSpc>
                <a:spcPct val="90000"/>
              </a:lnSpc>
              <a:defRPr/>
            </a:pPr>
            <a:endParaRPr lang="en-US" altLang="zh-CN" sz="2800" b="1" dirty="0">
              <a:latin typeface="Times New Roman" pitchFamily="18" charset="0"/>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figure_27_36"/>
          <p:cNvPicPr>
            <a:picLocks noChangeAspect="1" noChangeArrowheads="1"/>
          </p:cNvPicPr>
          <p:nvPr/>
        </p:nvPicPr>
        <p:blipFill>
          <a:blip r:embed="rId3" cstate="print"/>
          <a:srcRect/>
          <a:stretch>
            <a:fillRect/>
          </a:stretch>
        </p:blipFill>
        <p:spPr bwMode="auto">
          <a:xfrm>
            <a:off x="1835696" y="188640"/>
            <a:ext cx="2928938" cy="6557963"/>
          </a:xfrm>
          <a:prstGeom prst="rect">
            <a:avLst/>
          </a:prstGeom>
          <a:noFill/>
          <a:ln w="9525">
            <a:noFill/>
            <a:miter lim="800000"/>
            <a:headEnd/>
            <a:tailEnd/>
          </a:ln>
          <a:effectLst/>
        </p:spPr>
      </p:pic>
      <p:sp>
        <p:nvSpPr>
          <p:cNvPr id="3" name="TextBox 2"/>
          <p:cNvSpPr txBox="1"/>
          <p:nvPr/>
        </p:nvSpPr>
        <p:spPr>
          <a:xfrm>
            <a:off x="4798601" y="5517232"/>
            <a:ext cx="4419800" cy="954107"/>
          </a:xfrm>
          <a:prstGeom prst="rect">
            <a:avLst/>
          </a:prstGeom>
          <a:noFill/>
        </p:spPr>
        <p:txBody>
          <a:bodyPr wrap="none" rtlCol="0">
            <a:spAutoFit/>
          </a:bodyPr>
          <a:lstStyle/>
          <a:p>
            <a:r>
              <a:rPr lang="en-US" altLang="zh-CN" sz="2800" b="1" dirty="0">
                <a:solidFill>
                  <a:srgbClr val="3333FF"/>
                </a:solidFill>
              </a:rPr>
              <a:t>Disruption of peptide bond </a:t>
            </a:r>
          </a:p>
          <a:p>
            <a:r>
              <a:rPr lang="en-US" altLang="zh-CN" sz="2800" b="1" dirty="0">
                <a:solidFill>
                  <a:srgbClr val="3333FF"/>
                </a:solidFill>
              </a:rPr>
              <a:t>formation by puromycin</a:t>
            </a:r>
            <a:endParaRPr lang="zh-CN" altLang="en-US" sz="2800" b="1" dirty="0">
              <a:solidFill>
                <a:srgbClr val="3333FF"/>
              </a:solidFill>
            </a:endParaRPr>
          </a:p>
        </p:txBody>
      </p:sp>
      <p:sp>
        <p:nvSpPr>
          <p:cNvPr id="2" name="文本框 1"/>
          <p:cNvSpPr txBox="1"/>
          <p:nvPr/>
        </p:nvSpPr>
        <p:spPr>
          <a:xfrm>
            <a:off x="4932040" y="1772816"/>
            <a:ext cx="3625223" cy="1938992"/>
          </a:xfrm>
          <a:prstGeom prst="rect">
            <a:avLst/>
          </a:prstGeom>
          <a:noFill/>
        </p:spPr>
        <p:txBody>
          <a:bodyPr wrap="none" rtlCol="0">
            <a:spAutoFit/>
          </a:bodyPr>
          <a:lstStyle/>
          <a:p>
            <a:r>
              <a:rPr kumimoji="1" lang="en-US" altLang="zh-CN" sz="2400" b="1" dirty="0"/>
              <a:t>Puromycin binds to site A </a:t>
            </a:r>
          </a:p>
          <a:p>
            <a:r>
              <a:rPr kumimoji="1" lang="en-US" altLang="zh-CN" sz="2400" b="1" dirty="0"/>
              <a:t>of ribosome, accepts the </a:t>
            </a:r>
          </a:p>
          <a:p>
            <a:r>
              <a:rPr kumimoji="1" lang="en-US" altLang="zh-CN" sz="2400" b="1" dirty="0"/>
              <a:t>peptidyl group and then</a:t>
            </a:r>
          </a:p>
          <a:p>
            <a:r>
              <a:rPr kumimoji="1" lang="en-US" altLang="zh-CN" sz="2400" b="1" dirty="0"/>
              <a:t>leaves the ribosome.</a:t>
            </a:r>
          </a:p>
          <a:p>
            <a:endParaRPr lang="zh-CN" altLang="en-US" sz="2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flipV="1">
            <a:off x="457200" y="0"/>
            <a:ext cx="7772400" cy="76200"/>
          </a:xfrm>
        </p:spPr>
        <p:txBody>
          <a:bodyPr/>
          <a:lstStyle/>
          <a:p>
            <a:pPr eaLnBrk="1" hangingPunct="1"/>
            <a:r>
              <a:rPr lang="en-US" altLang="zh-CN" dirty="0"/>
              <a:t> </a:t>
            </a:r>
          </a:p>
        </p:txBody>
      </p:sp>
      <p:sp>
        <p:nvSpPr>
          <p:cNvPr id="92163" name="Rectangle 3"/>
          <p:cNvSpPr>
            <a:spLocks noGrp="1" noChangeArrowheads="1"/>
          </p:cNvSpPr>
          <p:nvPr>
            <p:ph type="body" idx="1"/>
          </p:nvPr>
        </p:nvSpPr>
        <p:spPr>
          <a:xfrm>
            <a:off x="0" y="0"/>
            <a:ext cx="8892480" cy="4114800"/>
          </a:xfrm>
        </p:spPr>
        <p:txBody>
          <a:bodyPr/>
          <a:lstStyle/>
          <a:p>
            <a:pPr eaLnBrk="1" hangingPunct="1">
              <a:lnSpc>
                <a:spcPct val="90000"/>
              </a:lnSpc>
            </a:pPr>
            <a:endParaRPr lang="en-US" altLang="zh-CN" sz="2800" b="1" dirty="0">
              <a:latin typeface="Times New Roman" pitchFamily="18" charset="0"/>
            </a:endParaRPr>
          </a:p>
          <a:p>
            <a:pPr eaLnBrk="1" hangingPunct="1">
              <a:lnSpc>
                <a:spcPct val="90000"/>
              </a:lnSpc>
            </a:pPr>
            <a:r>
              <a:rPr lang="en-US" altLang="zh-CN" sz="2800" b="1" dirty="0">
                <a:latin typeface="Times New Roman" pitchFamily="18" charset="0"/>
              </a:rPr>
              <a:t>Tetracyclin</a:t>
            </a:r>
            <a:r>
              <a:rPr lang="en-US" altLang="zh-CN" sz="2800" b="1" dirty="0">
                <a:solidFill>
                  <a:srgbClr val="FF0000"/>
                </a:solidFill>
                <a:latin typeface="Times New Roman" pitchFamily="18" charset="0"/>
              </a:rPr>
              <a:t> (</a:t>
            </a:r>
            <a:r>
              <a:rPr lang="zh-CN" altLang="en-US" sz="2800" b="1" dirty="0">
                <a:solidFill>
                  <a:srgbClr val="FF0000"/>
                </a:solidFill>
                <a:latin typeface="楷体" panose="02010609060101010101" pitchFamily="49" charset="-122"/>
                <a:ea typeface="楷体" panose="02010609060101010101" pitchFamily="49" charset="-122"/>
              </a:rPr>
              <a:t>四环素</a:t>
            </a:r>
            <a:r>
              <a:rPr lang="en-US" altLang="zh-CN" sz="2800" b="1" dirty="0">
                <a:solidFill>
                  <a:srgbClr val="FF0000"/>
                </a:solidFill>
                <a:latin typeface="Times New Roman" pitchFamily="18" charset="0"/>
              </a:rPr>
              <a:t>) </a:t>
            </a:r>
            <a:r>
              <a:rPr lang="en-US" altLang="zh-CN" sz="2800" b="1" dirty="0">
                <a:latin typeface="Times New Roman" pitchFamily="18" charset="0"/>
              </a:rPr>
              <a:t>blocks the</a:t>
            </a:r>
            <a:r>
              <a:rPr lang="en-US" altLang="zh-CN" sz="2800" b="1" dirty="0">
                <a:solidFill>
                  <a:srgbClr val="FFFF00"/>
                </a:solidFill>
                <a:latin typeface="Times New Roman" pitchFamily="18" charset="0"/>
              </a:rPr>
              <a:t> </a:t>
            </a:r>
            <a:r>
              <a:rPr lang="en-US" altLang="zh-CN" sz="2800" b="1" dirty="0">
                <a:solidFill>
                  <a:srgbClr val="3333FF"/>
                </a:solidFill>
                <a:latin typeface="Times New Roman" pitchFamily="18" charset="0"/>
              </a:rPr>
              <a:t>site A</a:t>
            </a:r>
            <a:r>
              <a:rPr lang="en-US" altLang="zh-CN" sz="2800" b="1" dirty="0">
                <a:latin typeface="Times New Roman" pitchFamily="18" charset="0"/>
              </a:rPr>
              <a:t> of </a:t>
            </a:r>
            <a:r>
              <a:rPr lang="en-US" altLang="zh-CN" sz="2800" b="1" u="sng" dirty="0">
                <a:latin typeface="Times New Roman" pitchFamily="18" charset="0"/>
              </a:rPr>
              <a:t>bacterial ribosomes</a:t>
            </a:r>
            <a:r>
              <a:rPr lang="en-US" altLang="zh-CN" sz="2800" b="1" dirty="0">
                <a:latin typeface="Times New Roman" pitchFamily="18" charset="0"/>
              </a:rPr>
              <a:t>.</a:t>
            </a:r>
          </a:p>
          <a:p>
            <a:pPr eaLnBrk="1" hangingPunct="1">
              <a:lnSpc>
                <a:spcPct val="90000"/>
              </a:lnSpc>
            </a:pPr>
            <a:endParaRPr lang="en-US" altLang="zh-CN" sz="2800" b="1" dirty="0">
              <a:latin typeface="Times New Roman" pitchFamily="18" charset="0"/>
            </a:endParaRPr>
          </a:p>
          <a:p>
            <a:pPr eaLnBrk="1" hangingPunct="1">
              <a:lnSpc>
                <a:spcPct val="90000"/>
              </a:lnSpc>
            </a:pPr>
            <a:r>
              <a:rPr lang="en-US" altLang="zh-CN" sz="2800" b="1" dirty="0">
                <a:latin typeface="Times New Roman" pitchFamily="18" charset="0"/>
              </a:rPr>
              <a:t>Chloramphenicol</a:t>
            </a:r>
            <a:r>
              <a:rPr lang="en-US" altLang="zh-CN" sz="2800" b="1" dirty="0">
                <a:solidFill>
                  <a:srgbClr val="FF0000"/>
                </a:solidFill>
                <a:latin typeface="Times New Roman" pitchFamily="18" charset="0"/>
              </a:rPr>
              <a:t> (</a:t>
            </a:r>
            <a:r>
              <a:rPr lang="zh-CN" altLang="en-US" sz="2800" b="1" dirty="0">
                <a:solidFill>
                  <a:srgbClr val="FF0000"/>
                </a:solidFill>
                <a:latin typeface="楷体" panose="02010609060101010101" pitchFamily="49" charset="-122"/>
                <a:ea typeface="楷体" panose="02010609060101010101" pitchFamily="49" charset="-122"/>
              </a:rPr>
              <a:t>氯霉素</a:t>
            </a:r>
            <a:r>
              <a:rPr lang="en-US" altLang="zh-CN" sz="2800" b="1" dirty="0">
                <a:solidFill>
                  <a:srgbClr val="FF0000"/>
                </a:solidFill>
                <a:latin typeface="Times New Roman" pitchFamily="18" charset="0"/>
              </a:rPr>
              <a:t>) </a:t>
            </a:r>
            <a:r>
              <a:rPr lang="en-US" altLang="zh-CN" sz="2800" b="1" dirty="0">
                <a:latin typeface="Times New Roman" pitchFamily="18" charset="0"/>
              </a:rPr>
              <a:t>inhibits the </a:t>
            </a:r>
            <a:r>
              <a:rPr lang="en-US" altLang="zh-CN" sz="2800" b="1" dirty="0">
                <a:solidFill>
                  <a:srgbClr val="3333FF"/>
                </a:solidFill>
                <a:latin typeface="Times New Roman" pitchFamily="18" charset="0"/>
              </a:rPr>
              <a:t>peptidyl transferase</a:t>
            </a:r>
            <a:r>
              <a:rPr lang="en-US" altLang="zh-CN" sz="2800" b="1" dirty="0">
                <a:latin typeface="Times New Roman" pitchFamily="18" charset="0"/>
              </a:rPr>
              <a:t> activity of the </a:t>
            </a:r>
            <a:r>
              <a:rPr lang="en-US" altLang="zh-CN" sz="2800" b="1" dirty="0">
                <a:solidFill>
                  <a:srgbClr val="3333FF"/>
                </a:solidFill>
                <a:latin typeface="Times New Roman" pitchFamily="18" charset="0"/>
              </a:rPr>
              <a:t>50S </a:t>
            </a:r>
            <a:r>
              <a:rPr lang="en-US" altLang="zh-CN" sz="2800" b="1" dirty="0">
                <a:latin typeface="Times New Roman" pitchFamily="18" charset="0"/>
              </a:rPr>
              <a:t>ribosomal subunit by binding to the loop in 23S rRNA that interacts with the CCA sequence of tRNA.</a:t>
            </a:r>
          </a:p>
          <a:p>
            <a:pPr eaLnBrk="1" hangingPunct="1">
              <a:lnSpc>
                <a:spcPct val="90000"/>
              </a:lnSpc>
            </a:pPr>
            <a:endParaRPr lang="en-US" altLang="zh-CN" sz="2800" b="1" dirty="0">
              <a:latin typeface="Times New Roman" pitchFamily="18" charset="0"/>
            </a:endParaRPr>
          </a:p>
          <a:p>
            <a:pPr eaLnBrk="1" hangingPunct="1">
              <a:lnSpc>
                <a:spcPct val="90000"/>
              </a:lnSpc>
            </a:pPr>
            <a:r>
              <a:rPr lang="en-US" altLang="zh-CN" sz="2800" b="1" dirty="0">
                <a:latin typeface="Times New Roman" pitchFamily="18" charset="0"/>
              </a:rPr>
              <a:t>Streptomycin </a:t>
            </a:r>
            <a:r>
              <a:rPr lang="en-US" altLang="zh-CN" sz="2800" b="1" dirty="0">
                <a:solidFill>
                  <a:srgbClr val="FF0000"/>
                </a:solidFill>
                <a:latin typeface="Times New Roman" pitchFamily="18" charset="0"/>
              </a:rPr>
              <a:t>(</a:t>
            </a:r>
            <a:r>
              <a:rPr lang="zh-CN" altLang="en-US" sz="2800" b="1" dirty="0">
                <a:solidFill>
                  <a:srgbClr val="FF0000"/>
                </a:solidFill>
                <a:latin typeface="楷体" panose="02010609060101010101" pitchFamily="49" charset="-122"/>
                <a:ea typeface="楷体" panose="02010609060101010101" pitchFamily="49" charset="-122"/>
              </a:rPr>
              <a:t>链霉素</a:t>
            </a:r>
            <a:r>
              <a:rPr lang="en-US" altLang="zh-CN" sz="2800" b="1" dirty="0">
                <a:solidFill>
                  <a:srgbClr val="FF0000"/>
                </a:solidFill>
                <a:latin typeface="Times New Roman" pitchFamily="18" charset="0"/>
              </a:rPr>
              <a:t>)</a:t>
            </a:r>
            <a:r>
              <a:rPr lang="en-US" altLang="zh-CN" sz="2800" b="1" dirty="0">
                <a:latin typeface="Times New Roman" pitchFamily="18" charset="0"/>
              </a:rPr>
              <a:t> causes misreading of genetic codes at low concentrations and blocks fMet-tRNA</a:t>
            </a:r>
            <a:r>
              <a:rPr lang="en-US" altLang="zh-CN" sz="2800" b="1" baseline="30000" dirty="0">
                <a:latin typeface="Times New Roman" pitchFamily="18" charset="0"/>
              </a:rPr>
              <a:t>fMet</a:t>
            </a:r>
            <a:r>
              <a:rPr lang="en-US" altLang="zh-CN" sz="2800" b="1" dirty="0">
                <a:latin typeface="Times New Roman" pitchFamily="18" charset="0"/>
              </a:rPr>
              <a:t> to enter the P site at high concentrations (probably acts on the 16S rRNA).</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flipV="1">
            <a:off x="457200" y="0"/>
            <a:ext cx="7772400" cy="76200"/>
          </a:xfrm>
        </p:spPr>
        <p:txBody>
          <a:bodyPr/>
          <a:lstStyle/>
          <a:p>
            <a:pPr eaLnBrk="1" hangingPunct="1"/>
            <a:r>
              <a:rPr lang="en-US" altLang="zh-CN" dirty="0"/>
              <a:t> </a:t>
            </a:r>
          </a:p>
        </p:txBody>
      </p:sp>
      <p:sp>
        <p:nvSpPr>
          <p:cNvPr id="93187" name="Rectangle 3"/>
          <p:cNvSpPr>
            <a:spLocks noGrp="1" noChangeArrowheads="1"/>
          </p:cNvSpPr>
          <p:nvPr>
            <p:ph type="body" idx="1"/>
          </p:nvPr>
        </p:nvSpPr>
        <p:spPr>
          <a:xfrm>
            <a:off x="0" y="0"/>
            <a:ext cx="9144000" cy="6524625"/>
          </a:xfrm>
        </p:spPr>
        <p:txBody>
          <a:bodyPr/>
          <a:lstStyle/>
          <a:p>
            <a:pPr eaLnBrk="1" hangingPunct="1"/>
            <a:endParaRPr lang="en-US" altLang="zh-CN" b="1" dirty="0">
              <a:latin typeface="Times New Roman" pitchFamily="18" charset="0"/>
            </a:endParaRPr>
          </a:p>
          <a:p>
            <a:pPr eaLnBrk="1" hangingPunct="1"/>
            <a:r>
              <a:rPr lang="en-US" altLang="zh-CN" b="1" dirty="0">
                <a:latin typeface="Times New Roman" pitchFamily="18" charset="0"/>
              </a:rPr>
              <a:t>Cycloheximide </a:t>
            </a:r>
            <a:r>
              <a:rPr lang="en-US" altLang="zh-CN" b="1" dirty="0">
                <a:solidFill>
                  <a:srgbClr val="FF0000"/>
                </a:solidFill>
                <a:latin typeface="Times New Roman" pitchFamily="18" charset="0"/>
              </a:rPr>
              <a:t>(</a:t>
            </a:r>
            <a:r>
              <a:rPr lang="zh-CN" altLang="en-US" b="1" dirty="0">
                <a:solidFill>
                  <a:srgbClr val="FF0000"/>
                </a:solidFill>
                <a:latin typeface="楷体" panose="02010609060101010101" pitchFamily="49" charset="-122"/>
                <a:ea typeface="楷体" panose="02010609060101010101" pitchFamily="49" charset="-122"/>
              </a:rPr>
              <a:t>放线菌酮</a:t>
            </a:r>
            <a:r>
              <a:rPr lang="en-US" altLang="zh-CN" b="1" dirty="0">
                <a:solidFill>
                  <a:srgbClr val="FF0000"/>
                </a:solidFill>
                <a:latin typeface="Times New Roman" pitchFamily="18" charset="0"/>
              </a:rPr>
              <a:t>)</a:t>
            </a:r>
            <a:r>
              <a:rPr lang="en-US" altLang="zh-CN" b="1" dirty="0">
                <a:latin typeface="Times New Roman" pitchFamily="18" charset="0"/>
              </a:rPr>
              <a:t> inhibits the </a:t>
            </a:r>
            <a:r>
              <a:rPr lang="en-US" altLang="zh-CN" b="1" dirty="0">
                <a:solidFill>
                  <a:srgbClr val="3333FF"/>
                </a:solidFill>
                <a:latin typeface="Times New Roman" pitchFamily="18" charset="0"/>
              </a:rPr>
              <a:t>peptidyl transferase</a:t>
            </a:r>
            <a:r>
              <a:rPr lang="en-US" altLang="zh-CN" b="1" dirty="0">
                <a:latin typeface="Times New Roman" pitchFamily="18" charset="0"/>
              </a:rPr>
              <a:t> activity of the </a:t>
            </a:r>
            <a:r>
              <a:rPr lang="en-US" altLang="zh-CN" b="1" dirty="0">
                <a:solidFill>
                  <a:srgbClr val="3333FF"/>
                </a:solidFill>
                <a:latin typeface="Times New Roman" pitchFamily="18" charset="0"/>
              </a:rPr>
              <a:t>60S</a:t>
            </a:r>
            <a:r>
              <a:rPr lang="en-US" altLang="zh-CN" b="1" dirty="0">
                <a:latin typeface="Times New Roman" pitchFamily="18" charset="0"/>
              </a:rPr>
              <a:t> ribosomal subunit (</a:t>
            </a:r>
            <a:r>
              <a:rPr lang="en-US" altLang="zh-CN" b="1" u="sng" dirty="0">
                <a:latin typeface="Times New Roman" pitchFamily="18" charset="0"/>
              </a:rPr>
              <a:t>eukaryotes</a:t>
            </a:r>
            <a:r>
              <a:rPr lang="en-US" altLang="zh-CN" b="1" dirty="0">
                <a:latin typeface="Times New Roman" pitchFamily="18" charset="0"/>
              </a:rPr>
              <a:t>).</a:t>
            </a:r>
          </a:p>
          <a:p>
            <a:pPr eaLnBrk="1" hangingPunct="1"/>
            <a:endParaRPr lang="en-US" altLang="zh-CN" b="1" dirty="0">
              <a:latin typeface="Times New Roman" pitchFamily="18" charset="0"/>
            </a:endParaRPr>
          </a:p>
          <a:p>
            <a:pPr eaLnBrk="1" hangingPunct="1"/>
            <a:r>
              <a:rPr lang="en-US" altLang="zh-CN" b="1" dirty="0">
                <a:latin typeface="Times New Roman" pitchFamily="18" charset="0"/>
              </a:rPr>
              <a:t>Diphtheria toxin</a:t>
            </a:r>
            <a:r>
              <a:rPr lang="en-US" altLang="zh-CN" b="1" dirty="0">
                <a:solidFill>
                  <a:srgbClr val="FF0000"/>
                </a:solidFill>
                <a:latin typeface="Times New Roman" pitchFamily="18" charset="0"/>
              </a:rPr>
              <a:t> (</a:t>
            </a:r>
            <a:r>
              <a:rPr lang="zh-CN" altLang="en-US" b="1" dirty="0">
                <a:solidFill>
                  <a:srgbClr val="FF0000"/>
                </a:solidFill>
                <a:latin typeface="楷体" panose="02010609060101010101" pitchFamily="49" charset="-122"/>
                <a:ea typeface="楷体" panose="02010609060101010101" pitchFamily="49" charset="-122"/>
              </a:rPr>
              <a:t>白喉毒素</a:t>
            </a:r>
            <a:r>
              <a:rPr lang="en-US" altLang="zh-CN" b="1" dirty="0">
                <a:solidFill>
                  <a:srgbClr val="FF0000"/>
                </a:solidFill>
                <a:latin typeface="Times New Roman" pitchFamily="18" charset="0"/>
              </a:rPr>
              <a:t>)</a:t>
            </a:r>
            <a:r>
              <a:rPr lang="en-US" altLang="zh-CN" b="1" dirty="0">
                <a:latin typeface="Times New Roman" pitchFamily="18" charset="0"/>
              </a:rPr>
              <a:t> catalyzes the ADP-ribosylation of a modified His residue on </a:t>
            </a:r>
            <a:r>
              <a:rPr lang="en-US" altLang="zh-CN" b="1" dirty="0">
                <a:solidFill>
                  <a:srgbClr val="3333FF"/>
                </a:solidFill>
                <a:latin typeface="Times New Roman" pitchFamily="18" charset="0"/>
              </a:rPr>
              <a:t>eEF2,</a:t>
            </a:r>
            <a:r>
              <a:rPr lang="en-US" altLang="zh-CN" b="1" dirty="0">
                <a:latin typeface="Times New Roman" pitchFamily="18" charset="0"/>
              </a:rPr>
              <a:t> blocking the translocation of the peptidyl-tRNA from site A to site P.</a:t>
            </a:r>
          </a:p>
          <a:p>
            <a:pPr eaLnBrk="1" hangingPunct="1"/>
            <a:endParaRPr lang="en-US" altLang="zh-CN" b="1" dirty="0">
              <a:latin typeface="Times New Roman" pitchFamily="18" charset="0"/>
            </a:endParaRPr>
          </a:p>
          <a:p>
            <a:pPr eaLnBrk="1" hangingPunct="1"/>
            <a:r>
              <a:rPr lang="en-US" altLang="zh-CN" b="1" dirty="0">
                <a:latin typeface="Times New Roman" pitchFamily="18" charset="0"/>
              </a:rPr>
              <a:t>Ricin </a:t>
            </a:r>
            <a:r>
              <a:rPr lang="en-US" altLang="zh-CN" b="1" dirty="0">
                <a:solidFill>
                  <a:srgbClr val="FF0000"/>
                </a:solidFill>
                <a:latin typeface="Times New Roman" pitchFamily="18" charset="0"/>
              </a:rPr>
              <a:t>(</a:t>
            </a:r>
            <a:r>
              <a:rPr lang="zh-CN" altLang="en-US" b="1" dirty="0">
                <a:solidFill>
                  <a:srgbClr val="FF0000"/>
                </a:solidFill>
                <a:latin typeface="楷体" panose="02010609060101010101" pitchFamily="49" charset="-122"/>
                <a:ea typeface="楷体" panose="02010609060101010101" pitchFamily="49" charset="-122"/>
              </a:rPr>
              <a:t>蓖麻蛋白</a:t>
            </a:r>
            <a:r>
              <a:rPr lang="en-US" altLang="zh-CN" b="1" dirty="0">
                <a:solidFill>
                  <a:srgbClr val="FF0000"/>
                </a:solidFill>
                <a:latin typeface="Times New Roman" pitchFamily="18" charset="0"/>
              </a:rPr>
              <a:t>)</a:t>
            </a:r>
            <a:r>
              <a:rPr lang="en-US" altLang="zh-CN" b="1" dirty="0">
                <a:latin typeface="Times New Roman" pitchFamily="18" charset="0"/>
              </a:rPr>
              <a:t> inactivates the </a:t>
            </a:r>
            <a:r>
              <a:rPr lang="en-US" altLang="zh-CN" b="1" dirty="0">
                <a:solidFill>
                  <a:srgbClr val="3333FF"/>
                </a:solidFill>
                <a:latin typeface="Times New Roman" pitchFamily="18" charset="0"/>
              </a:rPr>
              <a:t>60S</a:t>
            </a:r>
            <a:r>
              <a:rPr lang="en-US" altLang="zh-CN" b="1" dirty="0">
                <a:latin typeface="Times New Roman" pitchFamily="18" charset="0"/>
              </a:rPr>
              <a:t> subunit of </a:t>
            </a:r>
            <a:r>
              <a:rPr lang="en-US" altLang="zh-CN" b="1" u="sng" dirty="0">
                <a:latin typeface="Times New Roman" pitchFamily="18" charset="0"/>
              </a:rPr>
              <a:t>eukaryotic ribosomes</a:t>
            </a:r>
            <a:r>
              <a:rPr lang="en-US" altLang="zh-CN" b="1" dirty="0">
                <a:latin typeface="Times New Roman" pitchFamily="18" charset="0"/>
              </a:rPr>
              <a:t>.</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0" y="404664"/>
            <a:ext cx="9144000" cy="1143000"/>
          </a:xfrm>
        </p:spPr>
        <p:txBody>
          <a:bodyPr/>
          <a:lstStyle/>
          <a:p>
            <a:pPr eaLnBrk="1" hangingPunct="1">
              <a:lnSpc>
                <a:spcPts val="4600"/>
              </a:lnSpc>
            </a:pPr>
            <a:r>
              <a:rPr lang="en-US" altLang="zh-CN" sz="4000" b="1" dirty="0">
                <a:solidFill>
                  <a:srgbClr val="3333FF"/>
                </a:solidFill>
                <a:latin typeface="Times New Roman" pitchFamily="18" charset="0"/>
              </a:rPr>
              <a:t>28. The newly synthesized polypeptide chains need to be folded, assembled, and processed to make a functional protein</a:t>
            </a:r>
          </a:p>
        </p:txBody>
      </p:sp>
      <p:sp>
        <p:nvSpPr>
          <p:cNvPr id="233475" name="Rectangle 3"/>
          <p:cNvSpPr>
            <a:spLocks noGrp="1" noChangeArrowheads="1"/>
          </p:cNvSpPr>
          <p:nvPr>
            <p:ph type="body" idx="1"/>
          </p:nvPr>
        </p:nvSpPr>
        <p:spPr>
          <a:xfrm>
            <a:off x="0" y="1981200"/>
            <a:ext cx="9144000" cy="4114800"/>
          </a:xfrm>
        </p:spPr>
        <p:txBody>
          <a:bodyPr/>
          <a:lstStyle/>
          <a:p>
            <a:pPr eaLnBrk="1" hangingPunct="1">
              <a:lnSpc>
                <a:spcPct val="90000"/>
              </a:lnSpc>
              <a:defRPr/>
            </a:pPr>
            <a:r>
              <a:rPr lang="en-US" altLang="zh-CN" b="1" dirty="0">
                <a:latin typeface="Times New Roman" pitchFamily="18" charset="0"/>
              </a:rPr>
              <a:t>Newly synthesized polypeptide chains will assume their native conformation spontaneously or with the help from other proteins (called </a:t>
            </a:r>
            <a:r>
              <a:rPr lang="en-US" altLang="zh-CN" b="1" dirty="0">
                <a:effectLst>
                  <a:outerShdw blurRad="38100" dist="38100" dir="2700000" algn="tl">
                    <a:srgbClr val="C0C0C0"/>
                  </a:outerShdw>
                </a:effectLst>
                <a:latin typeface="Times New Roman" pitchFamily="18" charset="0"/>
              </a:rPr>
              <a:t>molecular chaperones</a:t>
            </a:r>
            <a:r>
              <a:rPr lang="en-US" altLang="zh-CN" b="1" dirty="0">
                <a:latin typeface="Times New Roman" pitchFamily="18" charset="0"/>
              </a:rPr>
              <a:t>), with or without further </a:t>
            </a:r>
            <a:r>
              <a:rPr lang="en-US" altLang="zh-CN" b="1" dirty="0">
                <a:solidFill>
                  <a:srgbClr val="FF0000"/>
                </a:solidFill>
                <a:latin typeface="Times New Roman" pitchFamily="18" charset="0"/>
              </a:rPr>
              <a:t>posttranslational modifications</a:t>
            </a:r>
            <a:r>
              <a:rPr lang="en-US" altLang="zh-CN" b="1" dirty="0">
                <a:latin typeface="Times New Roman" pitchFamily="18" charset="0"/>
              </a:rPr>
              <a:t>.</a:t>
            </a:r>
          </a:p>
          <a:p>
            <a:pPr eaLnBrk="1" hangingPunct="1">
              <a:lnSpc>
                <a:spcPct val="90000"/>
              </a:lnSpc>
              <a:defRPr/>
            </a:pPr>
            <a:r>
              <a:rPr lang="en-US" altLang="zh-CN" b="1" dirty="0">
                <a:latin typeface="Times New Roman" pitchFamily="18" charset="0"/>
              </a:rPr>
              <a:t>The N-terminal formyl, fMet or Met may be removed enzymatically.</a:t>
            </a:r>
          </a:p>
          <a:p>
            <a:pPr eaLnBrk="1" hangingPunct="1">
              <a:lnSpc>
                <a:spcPct val="90000"/>
              </a:lnSpc>
              <a:defRPr/>
            </a:pPr>
            <a:r>
              <a:rPr lang="en-US" altLang="zh-CN" b="1" dirty="0">
                <a:latin typeface="Times New Roman" pitchFamily="18" charset="0"/>
              </a:rPr>
              <a:t>The N-terminal amino and C-terminal carboxyl groups may be modified (e.g., acetylated).</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dirty="0"/>
              <a:t> </a:t>
            </a:r>
          </a:p>
        </p:txBody>
      </p:sp>
      <p:sp>
        <p:nvSpPr>
          <p:cNvPr id="234499" name="Rectangle 3"/>
          <p:cNvSpPr>
            <a:spLocks noGrp="1" noChangeArrowheads="1"/>
          </p:cNvSpPr>
          <p:nvPr>
            <p:ph type="body" idx="1"/>
          </p:nvPr>
        </p:nvSpPr>
        <p:spPr>
          <a:xfrm>
            <a:off x="0" y="228600"/>
            <a:ext cx="9144000" cy="6369050"/>
          </a:xfrm>
        </p:spPr>
        <p:txBody>
          <a:bodyPr/>
          <a:lstStyle/>
          <a:p>
            <a:pPr eaLnBrk="1" hangingPunct="1">
              <a:lnSpc>
                <a:spcPct val="90000"/>
              </a:lnSpc>
              <a:defRPr/>
            </a:pPr>
            <a:r>
              <a:rPr lang="en-US" altLang="zh-CN" b="1" dirty="0">
                <a:solidFill>
                  <a:srgbClr val="FF0000"/>
                </a:solidFill>
                <a:effectLst>
                  <a:outerShdw blurRad="38100" dist="38100" dir="2700000" algn="tl">
                    <a:srgbClr val="C0C0C0"/>
                  </a:outerShdw>
                </a:effectLst>
                <a:latin typeface="Times New Roman" pitchFamily="18" charset="0"/>
              </a:rPr>
              <a:t>Signal sequences</a:t>
            </a:r>
            <a:r>
              <a:rPr lang="en-US" altLang="zh-CN" b="1" dirty="0">
                <a:latin typeface="Times New Roman" pitchFamily="18" charset="0"/>
              </a:rPr>
              <a:t> (usually 15 to 30 residues in length) at the N-terminal of some proteins will be removed by specific peptidases after the protein reached their cellular destinations (protein targeting). </a:t>
            </a:r>
          </a:p>
          <a:p>
            <a:pPr eaLnBrk="1" hangingPunct="1">
              <a:lnSpc>
                <a:spcPct val="90000"/>
              </a:lnSpc>
              <a:defRPr/>
            </a:pPr>
            <a:r>
              <a:rPr lang="en-US" altLang="zh-CN" b="1" dirty="0">
                <a:latin typeface="Times New Roman" pitchFamily="18" charset="0"/>
              </a:rPr>
              <a:t>Specific amino acids in a protein may be enzymatically modified posttranslationally by groups like phosphate, carboxylate or methylate.</a:t>
            </a:r>
          </a:p>
          <a:p>
            <a:pPr eaLnBrk="1" hangingPunct="1">
              <a:lnSpc>
                <a:spcPct val="90000"/>
              </a:lnSpc>
              <a:defRPr/>
            </a:pPr>
            <a:r>
              <a:rPr lang="en-US" altLang="zh-CN" b="1" dirty="0">
                <a:effectLst>
                  <a:outerShdw blurRad="38100" dist="38100" dir="2700000" algn="tl">
                    <a:srgbClr val="C0C0C0"/>
                  </a:outerShdw>
                </a:effectLst>
                <a:latin typeface="Times New Roman" pitchFamily="18" charset="0"/>
              </a:rPr>
              <a:t>Oligosaccharide </a:t>
            </a:r>
            <a:r>
              <a:rPr lang="en-US" altLang="zh-CN" b="1" dirty="0">
                <a:latin typeface="Times New Roman" pitchFamily="18" charset="0"/>
              </a:rPr>
              <a:t>groups are covalently attached to specific Asn, Thr, or Ser residues in some proteins (glycoproteins, often function extracellularly).</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33400" y="0"/>
            <a:ext cx="7772400" cy="76200"/>
          </a:xfrm>
        </p:spPr>
        <p:txBody>
          <a:bodyPr/>
          <a:lstStyle/>
          <a:p>
            <a:pPr eaLnBrk="1" hangingPunct="1"/>
            <a:r>
              <a:rPr lang="en-US" altLang="zh-CN" dirty="0"/>
              <a:t> </a:t>
            </a:r>
          </a:p>
        </p:txBody>
      </p:sp>
      <p:sp>
        <p:nvSpPr>
          <p:cNvPr id="235523" name="Rectangle 3"/>
          <p:cNvSpPr>
            <a:spLocks noGrp="1" noChangeArrowheads="1"/>
          </p:cNvSpPr>
          <p:nvPr>
            <p:ph type="body" idx="1"/>
          </p:nvPr>
        </p:nvSpPr>
        <p:spPr>
          <a:xfrm>
            <a:off x="0" y="304800"/>
            <a:ext cx="9144000" cy="5645150"/>
          </a:xfrm>
        </p:spPr>
        <p:txBody>
          <a:bodyPr/>
          <a:lstStyle/>
          <a:p>
            <a:pPr eaLnBrk="1" hangingPunct="1">
              <a:defRPr/>
            </a:pPr>
            <a:r>
              <a:rPr lang="en-US" altLang="zh-CN" b="1" dirty="0">
                <a:effectLst>
                  <a:outerShdw blurRad="38100" dist="38100" dir="2700000" algn="tl">
                    <a:srgbClr val="C0C0C0"/>
                  </a:outerShdw>
                </a:effectLst>
                <a:latin typeface="Times New Roman" pitchFamily="18" charset="0"/>
              </a:rPr>
              <a:t>Isoprenyl groups</a:t>
            </a:r>
            <a:r>
              <a:rPr lang="en-US" altLang="zh-CN" b="1" dirty="0">
                <a:latin typeface="Times New Roman" pitchFamily="18" charset="0"/>
              </a:rPr>
              <a:t>, which help anchor some proteins in a membrane, may be added to some eukaryotic proteins via a </a:t>
            </a:r>
            <a:r>
              <a:rPr lang="en-US" altLang="zh-CN" b="1" dirty="0">
                <a:effectLst>
                  <a:outerShdw blurRad="38100" dist="38100" dir="2700000" algn="tl">
                    <a:srgbClr val="C0C0C0"/>
                  </a:outerShdw>
                </a:effectLst>
                <a:latin typeface="Times New Roman" pitchFamily="18" charset="0"/>
              </a:rPr>
              <a:t>thioester </a:t>
            </a:r>
            <a:r>
              <a:rPr lang="en-US" altLang="zh-CN" b="1" dirty="0">
                <a:latin typeface="Times New Roman" pitchFamily="18" charset="0"/>
              </a:rPr>
              <a:t>bond (e.g., G proteins, lamins, and the </a:t>
            </a:r>
            <a:r>
              <a:rPr lang="en-US" altLang="zh-CN" b="1" i="1" dirty="0">
                <a:latin typeface="Times New Roman" pitchFamily="18" charset="0"/>
              </a:rPr>
              <a:t>ras </a:t>
            </a:r>
            <a:r>
              <a:rPr lang="en-US" altLang="zh-CN" b="1" dirty="0">
                <a:latin typeface="Times New Roman" pitchFamily="18" charset="0"/>
              </a:rPr>
              <a:t>protein).</a:t>
            </a:r>
          </a:p>
          <a:p>
            <a:pPr eaLnBrk="1" hangingPunct="1">
              <a:defRPr/>
            </a:pPr>
            <a:r>
              <a:rPr lang="en-US" altLang="zh-CN" b="1" dirty="0">
                <a:latin typeface="Times New Roman" pitchFamily="18" charset="0"/>
              </a:rPr>
              <a:t>Addition of </a:t>
            </a:r>
            <a:r>
              <a:rPr lang="en-US" altLang="zh-CN" b="1" dirty="0">
                <a:effectLst>
                  <a:outerShdw blurRad="38100" dist="38100" dir="2700000" algn="tl">
                    <a:srgbClr val="C0C0C0"/>
                  </a:outerShdw>
                </a:effectLst>
                <a:latin typeface="Times New Roman" pitchFamily="18" charset="0"/>
              </a:rPr>
              <a:t>cofactors</a:t>
            </a:r>
            <a:r>
              <a:rPr lang="en-US" altLang="zh-CN" b="1" dirty="0">
                <a:latin typeface="Times New Roman" pitchFamily="18" charset="0"/>
              </a:rPr>
              <a:t> via covalent or noncovalent bonds.</a:t>
            </a:r>
          </a:p>
          <a:p>
            <a:pPr eaLnBrk="1" hangingPunct="1">
              <a:defRPr/>
            </a:pPr>
            <a:r>
              <a:rPr lang="en-US" altLang="zh-CN" b="1" dirty="0">
                <a:effectLst>
                  <a:outerShdw blurRad="38100" dist="38100" dir="2700000" algn="tl">
                    <a:srgbClr val="C0C0C0"/>
                  </a:outerShdw>
                </a:effectLst>
                <a:latin typeface="Times New Roman" pitchFamily="18" charset="0"/>
              </a:rPr>
              <a:t>Proteolytic cleavage</a:t>
            </a:r>
            <a:r>
              <a:rPr lang="en-US" altLang="zh-CN" b="1" dirty="0">
                <a:latin typeface="Times New Roman" pitchFamily="18" charset="0"/>
              </a:rPr>
              <a:t> of larger precursor proteins.</a:t>
            </a:r>
          </a:p>
          <a:p>
            <a:pPr eaLnBrk="1" hangingPunct="1">
              <a:defRPr/>
            </a:pPr>
            <a:r>
              <a:rPr lang="en-US" altLang="zh-CN" b="1" dirty="0">
                <a:latin typeface="Times New Roman" pitchFamily="18" charset="0"/>
              </a:rPr>
              <a:t>Formation of </a:t>
            </a:r>
            <a:r>
              <a:rPr lang="en-US" altLang="zh-CN" b="1" dirty="0">
                <a:effectLst>
                  <a:outerShdw blurRad="38100" dist="38100" dir="2700000" algn="tl">
                    <a:srgbClr val="C0C0C0"/>
                  </a:outerShdw>
                </a:effectLst>
                <a:latin typeface="Times New Roman" pitchFamily="18" charset="0"/>
              </a:rPr>
              <a:t>disulfide bonds</a:t>
            </a:r>
            <a:r>
              <a:rPr lang="en-US" altLang="zh-CN" b="1" dirty="0">
                <a:latin typeface="Times New Roman" pitchFamily="18" charset="0"/>
              </a:rPr>
              <a:t>.</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27745" y="476672"/>
            <a:ext cx="9144000" cy="1143000"/>
          </a:xfrm>
        </p:spPr>
        <p:txBody>
          <a:bodyPr/>
          <a:lstStyle/>
          <a:p>
            <a:pPr eaLnBrk="1" hangingPunct="1">
              <a:lnSpc>
                <a:spcPts val="5000"/>
              </a:lnSpc>
            </a:pPr>
            <a:r>
              <a:rPr lang="en-US" altLang="zh-CN" b="1" dirty="0">
                <a:solidFill>
                  <a:srgbClr val="3333FF"/>
                </a:solidFill>
                <a:latin typeface="Times New Roman" pitchFamily="18" charset="0"/>
              </a:rPr>
              <a:t>29. Proteins synthesized from ribosomes have to be targeted to specific cellular destinations</a:t>
            </a:r>
          </a:p>
        </p:txBody>
      </p:sp>
      <p:sp>
        <p:nvSpPr>
          <p:cNvPr id="97283" name="Rectangle 3"/>
          <p:cNvSpPr>
            <a:spLocks noGrp="1" noChangeArrowheads="1"/>
          </p:cNvSpPr>
          <p:nvPr>
            <p:ph type="body" idx="1"/>
          </p:nvPr>
        </p:nvSpPr>
        <p:spPr>
          <a:xfrm>
            <a:off x="62011" y="2132856"/>
            <a:ext cx="8964488" cy="4114800"/>
          </a:xfrm>
        </p:spPr>
        <p:txBody>
          <a:bodyPr/>
          <a:lstStyle/>
          <a:p>
            <a:pPr eaLnBrk="1" hangingPunct="1">
              <a:lnSpc>
                <a:spcPct val="90000"/>
              </a:lnSpc>
            </a:pPr>
            <a:r>
              <a:rPr lang="en-US" altLang="zh-CN" sz="2800" b="1" dirty="0">
                <a:latin typeface="Times New Roman" pitchFamily="18" charset="0"/>
              </a:rPr>
              <a:t>The synthesis of all proteins begins on free ribosomes in the cytosol.</a:t>
            </a:r>
          </a:p>
          <a:p>
            <a:pPr eaLnBrk="1" hangingPunct="1">
              <a:lnSpc>
                <a:spcPct val="90000"/>
              </a:lnSpc>
            </a:pPr>
            <a:r>
              <a:rPr lang="en-US" altLang="zh-CN" sz="2800" b="1" dirty="0">
                <a:latin typeface="Times New Roman" pitchFamily="18" charset="0"/>
              </a:rPr>
              <a:t>A newly synthesized protein in </a:t>
            </a:r>
            <a:r>
              <a:rPr lang="en-US" altLang="zh-CN" sz="2800" b="1" i="1" dirty="0">
                <a:latin typeface="Times New Roman" pitchFamily="18" charset="0"/>
              </a:rPr>
              <a:t>E.coli</a:t>
            </a:r>
            <a:r>
              <a:rPr lang="en-US" altLang="zh-CN" sz="2800" b="1" dirty="0">
                <a:latin typeface="Times New Roman" pitchFamily="18" charset="0"/>
              </a:rPr>
              <a:t> can stay in the cytosol, or be sent to the plasma membrane, the outer membrane, the space between them, or the extracellular medium.</a:t>
            </a:r>
          </a:p>
          <a:p>
            <a:pPr eaLnBrk="1" hangingPunct="1">
              <a:lnSpc>
                <a:spcPct val="90000"/>
              </a:lnSpc>
            </a:pPr>
            <a:r>
              <a:rPr lang="en-US" altLang="zh-CN" sz="2800" b="1" dirty="0">
                <a:latin typeface="Times New Roman" pitchFamily="18" charset="0"/>
              </a:rPr>
              <a:t>A newly synthesized protein in eukaryotic cells may be targeted for secretion, integration into plasma membrane, inclusion into specific organelles (e.g., nucleus, mitochondria, chloroplasts, lysosomes, peroxisomes) or the cytosol.</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93580" y="476672"/>
            <a:ext cx="8882850" cy="1080120"/>
          </a:xfrm>
        </p:spPr>
        <p:txBody>
          <a:bodyPr/>
          <a:lstStyle/>
          <a:p>
            <a:pPr eaLnBrk="1" hangingPunct="1">
              <a:lnSpc>
                <a:spcPts val="4800"/>
              </a:lnSpc>
            </a:pPr>
            <a:r>
              <a:rPr lang="en-US" altLang="zh-CN" sz="4200" b="1" dirty="0">
                <a:solidFill>
                  <a:srgbClr val="3333FF"/>
                </a:solidFill>
                <a:latin typeface="Times New Roman" pitchFamily="18" charset="0"/>
              </a:rPr>
              <a:t>30. The signal hypothesis for protein targeting was proposed and proved correct</a:t>
            </a:r>
          </a:p>
        </p:txBody>
      </p:sp>
      <p:sp>
        <p:nvSpPr>
          <p:cNvPr id="98307" name="Rectangle 3"/>
          <p:cNvSpPr>
            <a:spLocks noGrp="1" noChangeArrowheads="1"/>
          </p:cNvSpPr>
          <p:nvPr>
            <p:ph type="body" idx="1"/>
          </p:nvPr>
        </p:nvSpPr>
        <p:spPr>
          <a:xfrm>
            <a:off x="116914" y="1988840"/>
            <a:ext cx="8668281" cy="4114800"/>
          </a:xfrm>
        </p:spPr>
        <p:txBody>
          <a:bodyPr/>
          <a:lstStyle/>
          <a:p>
            <a:pPr eaLnBrk="1" hangingPunct="1">
              <a:lnSpc>
                <a:spcPct val="90000"/>
              </a:lnSpc>
            </a:pPr>
            <a:r>
              <a:rPr lang="en-US" altLang="zh-CN" sz="3000" b="1" dirty="0">
                <a:latin typeface="Times New Roman" pitchFamily="18" charset="0"/>
              </a:rPr>
              <a:t>In the first version of the “signal hypothesis”, Gunter Blobel postulated (in 1971) that proteins secreted out of the cell contain an </a:t>
            </a:r>
            <a:r>
              <a:rPr lang="en-US" altLang="zh-CN" sz="3000" b="1" dirty="0">
                <a:solidFill>
                  <a:srgbClr val="FF0000"/>
                </a:solidFill>
                <a:latin typeface="Times New Roman" pitchFamily="18" charset="0"/>
              </a:rPr>
              <a:t>intrinsic signal</a:t>
            </a:r>
            <a:r>
              <a:rPr lang="en-US" altLang="zh-CN" sz="3000" b="1" dirty="0">
                <a:latin typeface="Times New Roman" pitchFamily="18" charset="0"/>
              </a:rPr>
              <a:t> that governs them to and across membranes. </a:t>
            </a:r>
          </a:p>
          <a:p>
            <a:pPr eaLnBrk="1" hangingPunct="1">
              <a:lnSpc>
                <a:spcPct val="90000"/>
              </a:lnSpc>
            </a:pPr>
            <a:r>
              <a:rPr lang="en-US" altLang="zh-CN" sz="3000" b="1" dirty="0">
                <a:latin typeface="Times New Roman" pitchFamily="18" charset="0"/>
              </a:rPr>
              <a:t>In the more general version of the “signal hypothesis”, he postulated (in 1980) that </a:t>
            </a:r>
            <a:r>
              <a:rPr lang="en-US" altLang="zh-CN" sz="3000" b="1" dirty="0">
                <a:solidFill>
                  <a:srgbClr val="3333FF"/>
                </a:solidFill>
                <a:latin typeface="Times New Roman" pitchFamily="18" charset="0"/>
              </a:rPr>
              <a:t>each protein carries in its structure the information needed to specify its proper location in the cell</a:t>
            </a:r>
            <a:r>
              <a:rPr lang="en-US" altLang="zh-CN" sz="3000" b="1" dirty="0">
                <a:latin typeface="Times New Roman" pitchFamily="18" charset="0"/>
              </a:rPr>
              <a:t>.</a:t>
            </a:r>
          </a:p>
          <a:p>
            <a:pPr eaLnBrk="1" hangingPunct="1">
              <a:lnSpc>
                <a:spcPct val="90000"/>
              </a:lnSpc>
            </a:pPr>
            <a:r>
              <a:rPr lang="en-US" altLang="zh-CN" sz="3000" b="1" dirty="0">
                <a:latin typeface="Times New Roman" pitchFamily="18" charset="0"/>
              </a:rPr>
              <a:t>A range of signals that govern proteins to the different parts of the cell have now been identified.</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ChangeArrowheads="1"/>
          </p:cNvSpPr>
          <p:nvPr/>
        </p:nvSpPr>
        <p:spPr bwMode="auto">
          <a:xfrm>
            <a:off x="539552" y="6052713"/>
            <a:ext cx="8208912" cy="553998"/>
          </a:xfrm>
          <a:prstGeom prst="rect">
            <a:avLst/>
          </a:prstGeom>
          <a:noFill/>
          <a:ln w="9525">
            <a:noFill/>
            <a:miter lim="800000"/>
            <a:headEnd/>
            <a:tailEnd/>
          </a:ln>
        </p:spPr>
        <p:txBody>
          <a:bodyPr wrap="square">
            <a:spAutoFit/>
          </a:bodyPr>
          <a:lstStyle/>
          <a:p>
            <a:r>
              <a:rPr kumimoji="1" lang="en-US" altLang="zh-CN" sz="3000" b="1" dirty="0">
                <a:solidFill>
                  <a:srgbClr val="3333FF"/>
                </a:solidFill>
              </a:rPr>
              <a:t>Proteins are targeted to various cellular locations.</a:t>
            </a:r>
          </a:p>
        </p:txBody>
      </p:sp>
      <p:pic>
        <p:nvPicPr>
          <p:cNvPr id="4" name="图片 3"/>
          <p:cNvPicPr>
            <a:picLocks noChangeAspect="1"/>
          </p:cNvPicPr>
          <p:nvPr/>
        </p:nvPicPr>
        <p:blipFill rotWithShape="1">
          <a:blip r:embed="rId2"/>
          <a:srcRect l="30119" t="28942" r="30893" b="10067"/>
          <a:stretch/>
        </p:blipFill>
        <p:spPr>
          <a:xfrm>
            <a:off x="1115616" y="62854"/>
            <a:ext cx="6808799" cy="5991374"/>
          </a:xfrm>
          <a:prstGeom prst="rect">
            <a:avLst/>
          </a:prstGeom>
        </p:spPr>
      </p:pic>
    </p:spTree>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5914</TotalTime>
  <Words>6394</Words>
  <Application>Microsoft Macintosh PowerPoint</Application>
  <PresentationFormat>全屏显示(4:3)</PresentationFormat>
  <Paragraphs>525</Paragraphs>
  <Slides>126</Slides>
  <Notes>38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126</vt:i4>
      </vt:variant>
    </vt:vector>
  </HeadingPairs>
  <TitlesOfParts>
    <vt:vector size="132" baseType="lpstr">
      <vt:lpstr>楷体</vt:lpstr>
      <vt:lpstr>宋体</vt:lpstr>
      <vt:lpstr>Arial</vt:lpstr>
      <vt:lpstr>Symbol</vt:lpstr>
      <vt:lpstr>Times New Roman</vt:lpstr>
      <vt:lpstr>Default Design</vt:lpstr>
      <vt:lpstr>Chapter 27   Protein Metabolism</vt:lpstr>
      <vt:lpstr>1. Translation (protein synthesis) necessitates the coordinated interplay of about 300 macromolecules in the cells</vt:lpstr>
      <vt:lpstr> </vt:lpstr>
      <vt:lpstr>2. The molecular mechanism of protein synthesis was mainly revealed during  the 2nd half of the 20th century</vt:lpstr>
      <vt:lpstr>PowerPoint 演示文稿</vt:lpstr>
      <vt:lpstr> </vt:lpstr>
      <vt:lpstr>PowerPoint 演示文稿</vt:lpstr>
      <vt:lpstr>3. Amino acids in a polypeptide chain were found to be coded by groups of three nucleotides in a mRNA</vt:lpstr>
      <vt:lpstr>PowerPoint 演示文稿</vt:lpstr>
      <vt:lpstr>PowerPoint 演示文稿</vt:lpstr>
      <vt:lpstr>PowerPoint 演示文稿</vt:lpstr>
      <vt:lpstr>4. The genetic codes were deciphered by simply using the in vitro protein synthesis system </vt:lpstr>
      <vt:lpstr>PowerPoint 演示文稿</vt:lpstr>
      <vt:lpstr>PowerPoint 演示文稿</vt:lpstr>
      <vt:lpstr>5. Base composition of the triplets coding for some amino acids were revealed using mixed copolymers of RNA</vt:lpstr>
      <vt:lpstr>PowerPoint 演示文稿</vt:lpstr>
      <vt:lpstr>6. Many trinucleotides were found to promote the binding of specific aminoacyl-tRNAs to ribosomes</vt:lpstr>
      <vt:lpstr>PowerPoint 演示文稿</vt:lpstr>
      <vt:lpstr>PowerPoint 演示文稿</vt:lpstr>
      <vt:lpstr>7. Polyribonucleotides of defined repeating sequences of two to four bases helped to end the decoding work</vt:lpstr>
      <vt:lpstr>PowerPoint 演示文稿</vt:lpstr>
      <vt:lpstr>PowerPoint 演示文稿</vt:lpstr>
      <vt:lpstr>PowerPoint 演示文稿</vt:lpstr>
      <vt:lpstr>PowerPoint 演示文稿</vt:lpstr>
      <vt:lpstr>PowerPoint 演示文稿</vt:lpstr>
      <vt:lpstr>8. All 64 triplet codes were deciphered by 1966</vt:lpstr>
      <vt:lpstr>PowerPoint 演示文稿</vt:lpstr>
      <vt:lpstr>PowerPoint 演示文稿</vt:lpstr>
      <vt:lpstr> </vt:lpstr>
      <vt:lpstr>The Nobel Prize in Physiology or Medicine 1968</vt:lpstr>
      <vt:lpstr>9. The genetic code has been proved to be nearly (but not absolutely) universal</vt:lpstr>
      <vt:lpstr>PowerPoint 演示文稿</vt:lpstr>
      <vt:lpstr>10. Overlapping genes were found in some viral DNAs</vt:lpstr>
      <vt:lpstr>PowerPoint 演示文稿</vt:lpstr>
      <vt:lpstr>11. Three kinds of RNA molecules perform different but cooperative functions in protein synthesis</vt:lpstr>
      <vt:lpstr>PowerPoint 演示文稿</vt:lpstr>
      <vt:lpstr>PowerPoint 演示文稿</vt:lpstr>
      <vt:lpstr>PowerPoint 演示文稿</vt:lpstr>
      <vt:lpstr>12. Some tRNA molecules can recognize more than one codon via wobble pairing</vt:lpstr>
      <vt:lpstr> </vt:lpstr>
      <vt:lpstr>PowerPoint 演示文稿</vt:lpstr>
      <vt:lpstr>PowerPoint 演示文稿</vt:lpstr>
      <vt:lpstr>PowerPoint 演示文稿</vt:lpstr>
      <vt:lpstr>PowerPoint 演示文稿</vt:lpstr>
      <vt:lpstr>13. Ribosomes are the protein-synthesizing machines</vt:lpstr>
      <vt:lpstr>PowerPoint 演示文稿</vt:lpstr>
      <vt:lpstr>PowerPoint 演示文稿</vt:lpstr>
      <vt:lpstr>PowerPoint 演示文稿</vt:lpstr>
      <vt:lpstr>PowerPoint 演示文稿</vt:lpstr>
      <vt:lpstr>PowerPoint 演示文稿</vt:lpstr>
      <vt:lpstr>14. Pulse-labeling (isotope tracer) studies revealed that polypeptide synthesis begins at the N-terminal</vt:lpstr>
      <vt:lpstr>PowerPoint 演示文稿</vt:lpstr>
      <vt:lpstr>15. mRNA is efficiently translated by polysomes in the 5’     3’ direction</vt:lpstr>
      <vt:lpstr>PowerPoint 演示文稿</vt:lpstr>
      <vt:lpstr>16. The synthesis of a protein can be divided into five stages</vt:lpstr>
      <vt:lpstr>PowerPoint 演示文稿</vt:lpstr>
      <vt:lpstr>17. The 20 aminoacyl-tRNA synthetases attach the 20 amino acids to one or more specific tRNAs</vt:lpstr>
      <vt:lpstr>PowerPoint 演示文稿</vt:lpstr>
      <vt:lpstr>PowerPoint 演示文稿</vt:lpstr>
      <vt:lpstr>PowerPoint 演示文稿</vt:lpstr>
      <vt:lpstr>PowerPoint 演示文稿</vt:lpstr>
      <vt:lpstr>18. The anticodon and/or the amino acid arms of a tRNA are the key for a specific aminoacyl-tRNA synthetase to recognize</vt:lpstr>
      <vt:lpstr>PowerPoint 演示文稿</vt:lpstr>
      <vt:lpstr>PowerPoint 演示文稿</vt:lpstr>
      <vt:lpstr> </vt:lpstr>
      <vt:lpstr>19. Proofreading by some aminoacyl-tRNA synthetases increases the fidelity of protein synthesis</vt:lpstr>
      <vt:lpstr>PowerPoint 演示文稿</vt:lpstr>
      <vt:lpstr>20. Met-tRNAiMet recognizes the initiating AUG codon in almost all cells</vt:lpstr>
      <vt:lpstr>PowerPoint 演示文稿</vt:lpstr>
      <vt:lpstr>PowerPoint 演示文稿</vt:lpstr>
      <vt:lpstr>PowerPoint 演示文稿</vt:lpstr>
      <vt:lpstr>21. The Shine-Dalgarno sequence and a nearby AUG marks the start site of translation on a bacterial mRNA </vt:lpstr>
      <vt:lpstr>PowerPoint 演示文稿</vt:lpstr>
      <vt:lpstr>22. Aided by initiation factors, the mRNA,   the fMet-tRNAfMet and the ribosome assemble to form an initiation complex </vt:lpstr>
      <vt:lpstr>PowerPoint 演示文稿</vt:lpstr>
      <vt:lpstr>PowerPoint 演示文稿</vt:lpstr>
      <vt:lpstr>23. The polypeptide chain is elongated via a repeating three-step reactions </vt:lpstr>
      <vt:lpstr>PowerPoint 演示文稿</vt:lpstr>
      <vt:lpstr>PowerPoint 演示文稿</vt:lpstr>
      <vt:lpstr>PowerPoint 演示文稿</vt:lpstr>
      <vt:lpstr> </vt:lpstr>
      <vt:lpstr>24. Polypeptide synthesis is terminated by release factors that read the stop codons</vt:lpstr>
      <vt:lpstr>PowerPoint 演示文稿</vt:lpstr>
      <vt:lpstr>PowerPoint 演示文稿</vt:lpstr>
      <vt:lpstr>PowerPoint 演示文稿</vt:lpstr>
      <vt:lpstr>25. At least four high-energy bonds are ultimately consumed for the formation  of each specific peptide bond</vt:lpstr>
      <vt:lpstr>26. Each mRNA is usually translated simultaneously by many ribosomes  (as polysomes)</vt:lpstr>
      <vt:lpstr>PowerPoint 演示文稿</vt:lpstr>
      <vt:lpstr>PowerPoint 演示文稿</vt:lpstr>
      <vt:lpstr>27. Protein synthesis is inhibited by many antibiotics and toxins</vt:lpstr>
      <vt:lpstr>PowerPoint 演示文稿</vt:lpstr>
      <vt:lpstr> </vt:lpstr>
      <vt:lpstr> </vt:lpstr>
      <vt:lpstr>28. The newly synthesized polypeptide chains need to be folded, assembled, and processed to make a functional protein</vt:lpstr>
      <vt:lpstr> </vt:lpstr>
      <vt:lpstr> </vt:lpstr>
      <vt:lpstr>29. Proteins synthesized from ribosomes have to be targeted to specific cellular destinations</vt:lpstr>
      <vt:lpstr>30. The signal hypothesis for protein targeting was proposed and proved correct</vt:lpstr>
      <vt:lpstr>PowerPoint 演示文稿</vt:lpstr>
      <vt:lpstr>The Nobel Prize in Physiology or Medicine 1999</vt:lpstr>
      <vt:lpstr>31. Signal sequences were revealed for proteins targeting into the ER lumen</vt:lpstr>
      <vt:lpstr>PowerPoint 演示文稿</vt:lpstr>
      <vt:lpstr>32. Appropriate signal sequences and the signal recognition particles (SRPs) direct the ribosomes to the ER membrane </vt:lpstr>
      <vt:lpstr> </vt:lpstr>
      <vt:lpstr>PowerPoint 演示文稿</vt:lpstr>
      <vt:lpstr>33. Glycosylation plays a key role in targeting certain proteins to lysosomes</vt:lpstr>
      <vt:lpstr> </vt:lpstr>
      <vt:lpstr>PowerPoint 演示文稿</vt:lpstr>
      <vt:lpstr>PowerPoint 演示文稿</vt:lpstr>
      <vt:lpstr>34. Signals for targeting proteins to other cellular locations are being identified</vt:lpstr>
      <vt:lpstr>PowerPoint 演示文稿</vt:lpstr>
      <vt:lpstr>PowerPoint 演示文稿</vt:lpstr>
      <vt:lpstr>35. Bacteria also use signal sequences to target proteins</vt:lpstr>
      <vt:lpstr>PowerPoint 演示文稿</vt:lpstr>
      <vt:lpstr>PowerPoint 演示文稿</vt:lpstr>
      <vt:lpstr>36. Proteins differ markedly in their half-lives and are targeted   for destruction</vt:lpstr>
      <vt:lpstr>PowerPoint 演示文稿</vt:lpstr>
      <vt:lpstr>PowerPoint 演示文稿</vt:lpstr>
      <vt:lpstr>PowerPoint 演示文稿</vt:lpstr>
      <vt:lpstr> </vt:lpstr>
      <vt:lpstr>Keywords</vt:lpstr>
      <vt:lpstr>Words of the week</vt:lpstr>
      <vt:lpstr>Text-book reading of the week</vt:lpstr>
      <vt:lpstr>Summary </vt:lpstr>
      <vt:lpstr>PowerPoint 演示文稿</vt:lpstr>
      <vt:lpstr>PowerPoint 演示文稿</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27  Protein Metabolism</dc:title>
  <dc:creator>Zhen Li</dc:creator>
  <cp:lastModifiedBy>Price Alex</cp:lastModifiedBy>
  <cp:revision>404</cp:revision>
  <dcterms:created xsi:type="dcterms:W3CDTF">2001-06-02T02:16:14Z</dcterms:created>
  <dcterms:modified xsi:type="dcterms:W3CDTF">2020-11-23T12:11:57Z</dcterms:modified>
</cp:coreProperties>
</file>